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7.xml" ContentType="application/vnd.openxmlformats-officedocument.theme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theme/theme8.xml" ContentType="application/vnd.openxmlformats-officedocument.theme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theme/theme9.xml" ContentType="application/vnd.openxmlformats-officedocument.theme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theme/theme10.xml" ContentType="application/vnd.openxmlformats-officedocument.theme+xml"/>
  <Override PartName="/ppt/theme/theme11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96" r:id="rId2"/>
    <p:sldMasterId id="2147483720" r:id="rId3"/>
    <p:sldMasterId id="2147483732" r:id="rId4"/>
    <p:sldMasterId id="2147483744" r:id="rId5"/>
    <p:sldMasterId id="2147483768" r:id="rId6"/>
    <p:sldMasterId id="2147483780" r:id="rId7"/>
    <p:sldMasterId id="2147483792" r:id="rId8"/>
    <p:sldMasterId id="2147483804" r:id="rId9"/>
    <p:sldMasterId id="2147483816" r:id="rId10"/>
  </p:sldMasterIdLst>
  <p:notesMasterIdLst>
    <p:notesMasterId r:id="rId34"/>
  </p:notesMasterIdLst>
  <p:sldIdLst>
    <p:sldId id="753" r:id="rId11"/>
    <p:sldId id="721" r:id="rId12"/>
    <p:sldId id="727" r:id="rId13"/>
    <p:sldId id="728" r:id="rId14"/>
    <p:sldId id="729" r:id="rId15"/>
    <p:sldId id="730" r:id="rId16"/>
    <p:sldId id="737" r:id="rId17"/>
    <p:sldId id="731" r:id="rId18"/>
    <p:sldId id="738" r:id="rId19"/>
    <p:sldId id="732" r:id="rId20"/>
    <p:sldId id="733" r:id="rId21"/>
    <p:sldId id="734" r:id="rId22"/>
    <p:sldId id="741" r:id="rId23"/>
    <p:sldId id="735" r:id="rId24"/>
    <p:sldId id="739" r:id="rId25"/>
    <p:sldId id="751" r:id="rId26"/>
    <p:sldId id="750" r:id="rId27"/>
    <p:sldId id="748" r:id="rId28"/>
    <p:sldId id="752" r:id="rId29"/>
    <p:sldId id="744" r:id="rId30"/>
    <p:sldId id="745" r:id="rId31"/>
    <p:sldId id="746" r:id="rId32"/>
    <p:sldId id="747" r:id="rId3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1E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74" autoAdjust="0"/>
    <p:restoredTop sz="94660"/>
  </p:normalViewPr>
  <p:slideViewPr>
    <p:cSldViewPr>
      <p:cViewPr>
        <p:scale>
          <a:sx n="110" d="100"/>
          <a:sy n="110" d="100"/>
        </p:scale>
        <p:origin x="-1644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3.xml"/><Relationship Id="rId18" Type="http://schemas.openxmlformats.org/officeDocument/2006/relationships/slide" Target="slides/slide8.xml"/><Relationship Id="rId26" Type="http://schemas.openxmlformats.org/officeDocument/2006/relationships/slide" Target="slides/slide16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1.xml"/><Relationship Id="rId34" Type="http://schemas.openxmlformats.org/officeDocument/2006/relationships/notesMaster" Target="notesMasters/notesMaster1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2.xml"/><Relationship Id="rId17" Type="http://schemas.openxmlformats.org/officeDocument/2006/relationships/slide" Target="slides/slide7.xml"/><Relationship Id="rId25" Type="http://schemas.openxmlformats.org/officeDocument/2006/relationships/slide" Target="slides/slide15.xml"/><Relationship Id="rId33" Type="http://schemas.openxmlformats.org/officeDocument/2006/relationships/slide" Target="slides/slide23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6.xml"/><Relationship Id="rId20" Type="http://schemas.openxmlformats.org/officeDocument/2006/relationships/slide" Target="slides/slide10.xml"/><Relationship Id="rId29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1.xml"/><Relationship Id="rId24" Type="http://schemas.openxmlformats.org/officeDocument/2006/relationships/slide" Target="slides/slide14.xml"/><Relationship Id="rId32" Type="http://schemas.openxmlformats.org/officeDocument/2006/relationships/slide" Target="slides/slide22.xml"/><Relationship Id="rId37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5.xml"/><Relationship Id="rId23" Type="http://schemas.openxmlformats.org/officeDocument/2006/relationships/slide" Target="slides/slide13.xml"/><Relationship Id="rId28" Type="http://schemas.openxmlformats.org/officeDocument/2006/relationships/slide" Target="slides/slide18.xml"/><Relationship Id="rId36" Type="http://schemas.openxmlformats.org/officeDocument/2006/relationships/viewProps" Target="viewProps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9.xml"/><Relationship Id="rId31" Type="http://schemas.openxmlformats.org/officeDocument/2006/relationships/slide" Target="slides/slide2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4.xml"/><Relationship Id="rId22" Type="http://schemas.openxmlformats.org/officeDocument/2006/relationships/slide" Target="slides/slide12.xml"/><Relationship Id="rId27" Type="http://schemas.openxmlformats.org/officeDocument/2006/relationships/slide" Target="slides/slide17.xml"/><Relationship Id="rId30" Type="http://schemas.openxmlformats.org/officeDocument/2006/relationships/slide" Target="slides/slide20.xml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97213E-6F9A-4A50-A7F7-5CF88B66A554}" type="datetimeFigureOut">
              <a:rPr lang="en-US" smtClean="0"/>
              <a:pPr/>
              <a:t>4/27/2023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142A9E-0BD7-45D8-A7EA-2371D79BC04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9083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142A9E-0BD7-45D8-A7EA-2371D79BC041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6085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142A9E-0BD7-45D8-A7EA-2371D79BC041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7341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142A9E-0BD7-45D8-A7EA-2371D79BC041}" type="slidenum">
              <a:rPr lang="en-US" smtClean="0">
                <a:solidFill>
                  <a:prstClr val="black"/>
                </a:solidFill>
              </a:rPr>
              <a:pPr/>
              <a:t>22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79479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77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9C019-526E-4D21-8C53-F75BEE4003A5}" type="datetimeFigureOut">
              <a:rPr lang="en-US" smtClean="0"/>
              <a:pPr/>
              <a:t>4/27/2023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90415-0A23-4C4E-8D47-F6F45AA27DD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0874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9C019-526E-4D21-8C53-F75BEE4003A5}" type="datetimeFigureOut">
              <a:rPr lang="en-US" smtClean="0"/>
              <a:pPr/>
              <a:t>4/27/2023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90415-0A23-4C4E-8D47-F6F45AA27DD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635665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9C019-526E-4D21-8C53-F75BEE4003A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4/27/2023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90415-0A23-4C4E-8D47-F6F45AA27DD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0583296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9C019-526E-4D21-8C53-F75BEE4003A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4/27/2023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90415-0A23-4C4E-8D47-F6F45AA27DD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0037884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9C019-526E-4D21-8C53-F75BEE4003A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4/27/2023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90415-0A23-4C4E-8D47-F6F45AA27DD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8983411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9C019-526E-4D21-8C53-F75BEE4003A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4/27/2023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90415-0A23-4C4E-8D47-F6F45AA27DD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8819098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9C019-526E-4D21-8C53-F75BEE4003A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4/27/2023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90415-0A23-4C4E-8D47-F6F45AA27DD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0027922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9C019-526E-4D21-8C53-F75BEE4003A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4/27/2023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90415-0A23-4C4E-8D47-F6F45AA27DD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0694911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9C019-526E-4D21-8C53-F75BEE4003A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4/27/2023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90415-0A23-4C4E-8D47-F6F45AA27DD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2754438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9C019-526E-4D21-8C53-F75BEE4003A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4/27/2023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90415-0A23-4C4E-8D47-F6F45AA27DD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201146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9C019-526E-4D21-8C53-F75BEE4003A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4/27/2023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90415-0A23-4C4E-8D47-F6F45AA27DD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9737333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9C019-526E-4D21-8C53-F75BEE4003A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4/27/2023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90415-0A23-4C4E-8D47-F6F45AA27DD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41482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9C019-526E-4D21-8C53-F75BEE4003A5}" type="datetimeFigureOut">
              <a:rPr lang="en-US" smtClean="0"/>
              <a:pPr/>
              <a:t>4/27/2023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90415-0A23-4C4E-8D47-F6F45AA27DD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46630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9C019-526E-4D21-8C53-F75BEE4003A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4/27/2023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90415-0A23-4C4E-8D47-F6F45AA27DD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84681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63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9C019-526E-4D21-8C53-F75BEE4003A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4/27/2023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90415-0A23-4C4E-8D47-F6F45AA27DD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42588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9C019-526E-4D21-8C53-F75BEE4003A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4/27/2023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90415-0A23-4C4E-8D47-F6F45AA27DD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87296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38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9C019-526E-4D21-8C53-F75BEE4003A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4/27/2023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90415-0A23-4C4E-8D47-F6F45AA27DD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351719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4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4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9C019-526E-4D21-8C53-F75BEE4003A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4/27/2023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90415-0A23-4C4E-8D47-F6F45AA27DD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584155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44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44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9C019-526E-4D21-8C53-F75BEE4003A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4/27/2023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90415-0A23-4C4E-8D47-F6F45AA27DD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87442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9C019-526E-4D21-8C53-F75BEE4003A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4/27/2023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90415-0A23-4C4E-8D47-F6F45AA27DD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683034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9C019-526E-4D21-8C53-F75BEE4003A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4/27/2023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90415-0A23-4C4E-8D47-F6F45AA27DD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68955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9C019-526E-4D21-8C53-F75BEE4003A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4/27/2023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90415-0A23-4C4E-8D47-F6F45AA27DD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90315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9C019-526E-4D21-8C53-F75BEE4003A5}" type="datetimeFigureOut">
              <a:rPr lang="en-US" smtClean="0"/>
              <a:pPr/>
              <a:t>4/27/2023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90415-0A23-4C4E-8D47-F6F45AA27DD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61546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9C019-526E-4D21-8C53-F75BEE4003A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4/27/2023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90415-0A23-4C4E-8D47-F6F45AA27DD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928785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9C019-526E-4D21-8C53-F75BEE4003A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4/27/2023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90415-0A23-4C4E-8D47-F6F45AA27DD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580238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9C019-526E-4D21-8C53-F75BEE4003A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4/27/2023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90415-0A23-4C4E-8D47-F6F45AA27DD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135591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63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5236EB-B44C-4695-8680-42994DB8D4D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4/27/2023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70FE5-6841-471C-A8EC-6D5F3D17D65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480539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5236EB-B44C-4695-8680-42994DB8D4D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4/27/2023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70FE5-6841-471C-A8EC-6D5F3D17D65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667274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38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5236EB-B44C-4695-8680-42994DB8D4D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4/27/2023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70FE5-6841-471C-A8EC-6D5F3D17D65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434834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4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4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5236EB-B44C-4695-8680-42994DB8D4D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4/27/2023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70FE5-6841-471C-A8EC-6D5F3D17D65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435498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44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44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5236EB-B44C-4695-8680-42994DB8D4D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4/27/2023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70FE5-6841-471C-A8EC-6D5F3D17D65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523799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5236EB-B44C-4695-8680-42994DB8D4D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4/27/2023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70FE5-6841-471C-A8EC-6D5F3D17D65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329868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5236EB-B44C-4695-8680-42994DB8D4D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4/27/2023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70FE5-6841-471C-A8EC-6D5F3D17D65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20864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52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9C019-526E-4D21-8C53-F75BEE4003A5}" type="datetimeFigureOut">
              <a:rPr lang="en-US" smtClean="0"/>
              <a:pPr/>
              <a:t>4/27/2023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90415-0A23-4C4E-8D47-F6F45AA27DD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17111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5236EB-B44C-4695-8680-42994DB8D4D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4/27/2023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70FE5-6841-471C-A8EC-6D5F3D17D65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370751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5236EB-B44C-4695-8680-42994DB8D4D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4/27/2023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70FE5-6841-471C-A8EC-6D5F3D17D65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71008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5236EB-B44C-4695-8680-42994DB8D4D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4/27/2023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70FE5-6841-471C-A8EC-6D5F3D17D65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117962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5236EB-B44C-4695-8680-42994DB8D4D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4/27/2023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70FE5-6841-471C-A8EC-6D5F3D17D65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885086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63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5236EB-B44C-4695-8680-42994DB8D4D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4/27/2023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70FE5-6841-471C-A8EC-6D5F3D17D65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436801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5236EB-B44C-4695-8680-42994DB8D4D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4/27/2023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70FE5-6841-471C-A8EC-6D5F3D17D65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337286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38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5236EB-B44C-4695-8680-42994DB8D4D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4/27/2023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70FE5-6841-471C-A8EC-6D5F3D17D65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818781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4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4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5236EB-B44C-4695-8680-42994DB8D4D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4/27/2023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70FE5-6841-471C-A8EC-6D5F3D17D65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462652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44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44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5236EB-B44C-4695-8680-42994DB8D4D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4/27/2023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70FE5-6841-471C-A8EC-6D5F3D17D65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20171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5236EB-B44C-4695-8680-42994DB8D4D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4/27/2023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70FE5-6841-471C-A8EC-6D5F3D17D65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82319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4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4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9C019-526E-4D21-8C53-F75BEE4003A5}" type="datetimeFigureOut">
              <a:rPr lang="en-US" smtClean="0"/>
              <a:pPr/>
              <a:t>4/27/2023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90415-0A23-4C4E-8D47-F6F45AA27DD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28867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5236EB-B44C-4695-8680-42994DB8D4D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4/27/2023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70FE5-6841-471C-A8EC-6D5F3D17D65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664733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5236EB-B44C-4695-8680-42994DB8D4D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4/27/2023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70FE5-6841-471C-A8EC-6D5F3D17D65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781831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5236EB-B44C-4695-8680-42994DB8D4D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4/27/2023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70FE5-6841-471C-A8EC-6D5F3D17D65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710143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5236EB-B44C-4695-8680-42994DB8D4D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4/27/2023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70FE5-6841-471C-A8EC-6D5F3D17D65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0670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5236EB-B44C-4695-8680-42994DB8D4D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4/27/2023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70FE5-6841-471C-A8EC-6D5F3D17D65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660651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77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9C019-526E-4D21-8C53-F75BEE4003A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4/27/2023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90415-0A23-4C4E-8D47-F6F45AA27DD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484806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9C019-526E-4D21-8C53-F75BEE4003A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4/27/2023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90415-0A23-4C4E-8D47-F6F45AA27DD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222014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52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9C019-526E-4D21-8C53-F75BEE4003A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4/27/2023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90415-0A23-4C4E-8D47-F6F45AA27DD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479471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4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4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9C019-526E-4D21-8C53-F75BEE4003A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4/27/2023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90415-0A23-4C4E-8D47-F6F45AA27DD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7390386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51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51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9C019-526E-4D21-8C53-F75BEE4003A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4/27/2023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90415-0A23-4C4E-8D47-F6F45AA27DD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75061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51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51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9C019-526E-4D21-8C53-F75BEE4003A5}" type="datetimeFigureOut">
              <a:rPr lang="en-US" smtClean="0"/>
              <a:pPr/>
              <a:t>4/27/2023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90415-0A23-4C4E-8D47-F6F45AA27DD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11237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9C019-526E-4D21-8C53-F75BEE4003A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4/27/2023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90415-0A23-4C4E-8D47-F6F45AA27DD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346385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9C019-526E-4D21-8C53-F75BEE4003A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4/27/2023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90415-0A23-4C4E-8D47-F6F45AA27DD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401737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9C019-526E-4D21-8C53-F75BEE4003A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4/27/2023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90415-0A23-4C4E-8D47-F6F45AA27DD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0723942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9C019-526E-4D21-8C53-F75BEE4003A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4/27/2023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90415-0A23-4C4E-8D47-F6F45AA27DD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4689101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9C019-526E-4D21-8C53-F75BEE4003A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4/27/2023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90415-0A23-4C4E-8D47-F6F45AA27DD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4357625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9C019-526E-4D21-8C53-F75BEE4003A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4/27/2023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90415-0A23-4C4E-8D47-F6F45AA27DD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2814494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77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9C019-526E-4D21-8C53-F75BEE4003A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4/27/2023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90415-0A23-4C4E-8D47-F6F45AA27DD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58387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9C019-526E-4D21-8C53-F75BEE4003A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4/27/2023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90415-0A23-4C4E-8D47-F6F45AA27DD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0685696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52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9C019-526E-4D21-8C53-F75BEE4003A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4/27/2023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90415-0A23-4C4E-8D47-F6F45AA27DD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9015324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4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4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9C019-526E-4D21-8C53-F75BEE4003A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4/27/2023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90415-0A23-4C4E-8D47-F6F45AA27DD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05884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9C019-526E-4D21-8C53-F75BEE4003A5}" type="datetimeFigureOut">
              <a:rPr lang="en-US" smtClean="0"/>
              <a:pPr/>
              <a:t>4/27/2023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90415-0A23-4C4E-8D47-F6F45AA27DD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524573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51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51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9C019-526E-4D21-8C53-F75BEE4003A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4/27/2023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90415-0A23-4C4E-8D47-F6F45AA27DD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5832096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9C019-526E-4D21-8C53-F75BEE4003A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4/27/2023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90415-0A23-4C4E-8D47-F6F45AA27DD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2927245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9C019-526E-4D21-8C53-F75BEE4003A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4/27/2023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90415-0A23-4C4E-8D47-F6F45AA27DD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8288262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9C019-526E-4D21-8C53-F75BEE4003A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4/27/2023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90415-0A23-4C4E-8D47-F6F45AA27DD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4012166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9C019-526E-4D21-8C53-F75BEE4003A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4/27/2023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90415-0A23-4C4E-8D47-F6F45AA27DD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9031988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9C019-526E-4D21-8C53-F75BEE4003A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4/27/2023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90415-0A23-4C4E-8D47-F6F45AA27DD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270650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9C019-526E-4D21-8C53-F75BEE4003A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4/27/2023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90415-0A23-4C4E-8D47-F6F45AA27DD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8612288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39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9C019-526E-4D21-8C53-F75BEE4003A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4/27/2023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90415-0A23-4C4E-8D47-F6F45AA27DD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3314477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9C019-526E-4D21-8C53-F75BEE4003A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4/27/2023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90415-0A23-4C4E-8D47-F6F45AA27DD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5980578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14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9C019-526E-4D21-8C53-F75BEE4003A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4/27/2023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90415-0A23-4C4E-8D47-F6F45AA27DD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17529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9C019-526E-4D21-8C53-F75BEE4003A5}" type="datetimeFigureOut">
              <a:rPr lang="en-US" smtClean="0"/>
              <a:pPr/>
              <a:t>4/27/2023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90415-0A23-4C4E-8D47-F6F45AA27DD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5681577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4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4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9C019-526E-4D21-8C53-F75BEE4003A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4/27/2023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90415-0A23-4C4E-8D47-F6F45AA27DD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0570356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2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2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9C019-526E-4D21-8C53-F75BEE4003A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4/27/2023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90415-0A23-4C4E-8D47-F6F45AA27DD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9446351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9C019-526E-4D21-8C53-F75BEE4003A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4/27/2023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90415-0A23-4C4E-8D47-F6F45AA27DD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1249224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9C019-526E-4D21-8C53-F75BEE4003A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4/27/2023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90415-0A23-4C4E-8D47-F6F45AA27DD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0628570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9C019-526E-4D21-8C53-F75BEE4003A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4/27/2023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90415-0A23-4C4E-8D47-F6F45AA27DD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9120119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9C019-526E-4D21-8C53-F75BEE4003A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4/27/2023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90415-0A23-4C4E-8D47-F6F45AA27DD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2838447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9C019-526E-4D21-8C53-F75BEE4003A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4/27/2023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90415-0A23-4C4E-8D47-F6F45AA27DD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6536326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9C019-526E-4D21-8C53-F75BEE4003A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4/27/2023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90415-0A23-4C4E-8D47-F6F45AA27DD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8961577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FCD151-6E0E-42A0-8692-58B6F6C6449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4/27/2023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D0FE3-A813-456F-A3AF-0FAFBA3F2FA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4945289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FCD151-6E0E-42A0-8692-58B6F6C6449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4/27/2023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D0FE3-A813-456F-A3AF-0FAFBA3F2FA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30419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9C019-526E-4D21-8C53-F75BEE4003A5}" type="datetimeFigureOut">
              <a:rPr lang="en-US" smtClean="0"/>
              <a:pPr/>
              <a:t>4/27/2023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90415-0A23-4C4E-8D47-F6F45AA27DD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696283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FCD151-6E0E-42A0-8692-58B6F6C6449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4/27/2023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D0FE3-A813-456F-A3AF-0FAFBA3F2FA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7771680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2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2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FCD151-6E0E-42A0-8692-58B6F6C6449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4/27/2023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D0FE3-A813-456F-A3AF-0FAFBA3F2FA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772494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FCD151-6E0E-42A0-8692-58B6F6C6449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4/27/2023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D0FE3-A813-456F-A3AF-0FAFBA3F2FA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7593547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FCD151-6E0E-42A0-8692-58B6F6C6449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4/27/2023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D0FE3-A813-456F-A3AF-0FAFBA3F2FA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7813100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FCD151-6E0E-42A0-8692-58B6F6C6449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4/27/2023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D0FE3-A813-456F-A3AF-0FAFBA3F2FA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7795946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FCD151-6E0E-42A0-8692-58B6F6C6449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4/27/2023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D0FE3-A813-456F-A3AF-0FAFBA3F2FA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0042811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FCD151-6E0E-42A0-8692-58B6F6C6449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4/27/2023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D0FE3-A813-456F-A3AF-0FAFBA3F2FA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4815624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FCD151-6E0E-42A0-8692-58B6F6C6449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4/27/2023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D0FE3-A813-456F-A3AF-0FAFBA3F2FA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8558929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FCD151-6E0E-42A0-8692-58B6F6C6449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4/27/2023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D0FE3-A813-456F-A3AF-0FAFBA3F2FA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716837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847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85B3F-FAF8-42DA-BB79-CA82CFFD911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4/27/2023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4550F-0BF2-4B95-AFD9-E6F7385B8EB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11773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9C019-526E-4D21-8C53-F75BEE4003A5}" type="datetimeFigureOut">
              <a:rPr lang="en-US" smtClean="0"/>
              <a:pPr/>
              <a:t>4/27/2023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90415-0A23-4C4E-8D47-F6F45AA27DD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32944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85B3F-FAF8-42DA-BB79-CA82CFFD911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4/27/2023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4550F-0BF2-4B95-AFD9-E6F7385B8EB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6191027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7322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85B3F-FAF8-42DA-BB79-CA82CFFD911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4/27/2023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4550F-0BF2-4B95-AFD9-E6F7385B8EB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803103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4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4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85B3F-FAF8-42DA-BB79-CA82CFFD911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4/27/2023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4550F-0BF2-4B95-AFD9-E6F7385B8EB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3757631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151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151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85B3F-FAF8-42DA-BB79-CA82CFFD911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4/27/2023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4550F-0BF2-4B95-AFD9-E6F7385B8EB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8243036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85B3F-FAF8-42DA-BB79-CA82CFFD911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4/27/2023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4550F-0BF2-4B95-AFD9-E6F7385B8EB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8001262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85B3F-FAF8-42DA-BB79-CA82CFFD911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4/27/2023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4550F-0BF2-4B95-AFD9-E6F7385B8EB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3509714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85B3F-FAF8-42DA-BB79-CA82CFFD911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4/27/2023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4550F-0BF2-4B95-AFD9-E6F7385B8EB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3285666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85B3F-FAF8-42DA-BB79-CA82CFFD911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4/27/2023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4550F-0BF2-4B95-AFD9-E6F7385B8EB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5952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85B3F-FAF8-42DA-BB79-CA82CFFD911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4/27/2023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4550F-0BF2-4B95-AFD9-E6F7385B8EB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3915421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85B3F-FAF8-42DA-BB79-CA82CFFD911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4/27/2023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4550F-0BF2-4B95-AFD9-E6F7385B8EB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80022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7.xml"/><Relationship Id="rId3" Type="http://schemas.openxmlformats.org/officeDocument/2006/relationships/slideLayout" Target="../slideLayouts/slideLayout102.xml"/><Relationship Id="rId7" Type="http://schemas.openxmlformats.org/officeDocument/2006/relationships/slideLayout" Target="../slideLayouts/slideLayout106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101.xml"/><Relationship Id="rId1" Type="http://schemas.openxmlformats.org/officeDocument/2006/relationships/slideLayout" Target="../slideLayouts/slideLayout100.xml"/><Relationship Id="rId6" Type="http://schemas.openxmlformats.org/officeDocument/2006/relationships/slideLayout" Target="../slideLayouts/slideLayout105.xml"/><Relationship Id="rId11" Type="http://schemas.openxmlformats.org/officeDocument/2006/relationships/slideLayout" Target="../slideLayouts/slideLayout110.xml"/><Relationship Id="rId5" Type="http://schemas.openxmlformats.org/officeDocument/2006/relationships/slideLayout" Target="../slideLayouts/slideLayout104.xml"/><Relationship Id="rId10" Type="http://schemas.openxmlformats.org/officeDocument/2006/relationships/slideLayout" Target="../slideLayouts/slideLayout109.xml"/><Relationship Id="rId4" Type="http://schemas.openxmlformats.org/officeDocument/2006/relationships/slideLayout" Target="../slideLayouts/slideLayout103.xml"/><Relationship Id="rId9" Type="http://schemas.openxmlformats.org/officeDocument/2006/relationships/slideLayout" Target="../slideLayouts/slideLayout108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.xml"/><Relationship Id="rId3" Type="http://schemas.openxmlformats.org/officeDocument/2006/relationships/slideLayout" Target="../slideLayouts/slideLayout69.xml"/><Relationship Id="rId7" Type="http://schemas.openxmlformats.org/officeDocument/2006/relationships/slideLayout" Target="../slideLayouts/slideLayout73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8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76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5.xml"/><Relationship Id="rId3" Type="http://schemas.openxmlformats.org/officeDocument/2006/relationships/slideLayout" Target="../slideLayouts/slideLayout80.xml"/><Relationship Id="rId7" Type="http://schemas.openxmlformats.org/officeDocument/2006/relationships/slideLayout" Target="../slideLayouts/slideLayout84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79.xml"/><Relationship Id="rId1" Type="http://schemas.openxmlformats.org/officeDocument/2006/relationships/slideLayout" Target="../slideLayouts/slideLayout78.xml"/><Relationship Id="rId6" Type="http://schemas.openxmlformats.org/officeDocument/2006/relationships/slideLayout" Target="../slideLayouts/slideLayout83.xml"/><Relationship Id="rId11" Type="http://schemas.openxmlformats.org/officeDocument/2006/relationships/slideLayout" Target="../slideLayouts/slideLayout88.xml"/><Relationship Id="rId5" Type="http://schemas.openxmlformats.org/officeDocument/2006/relationships/slideLayout" Target="../slideLayouts/slideLayout82.xml"/><Relationship Id="rId10" Type="http://schemas.openxmlformats.org/officeDocument/2006/relationships/slideLayout" Target="../slideLayouts/slideLayout87.xml"/><Relationship Id="rId4" Type="http://schemas.openxmlformats.org/officeDocument/2006/relationships/slideLayout" Target="../slideLayouts/slideLayout81.xml"/><Relationship Id="rId9" Type="http://schemas.openxmlformats.org/officeDocument/2006/relationships/slideLayout" Target="../slideLayouts/slideLayout86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6.xml"/><Relationship Id="rId3" Type="http://schemas.openxmlformats.org/officeDocument/2006/relationships/slideLayout" Target="../slideLayouts/slideLayout91.xml"/><Relationship Id="rId7" Type="http://schemas.openxmlformats.org/officeDocument/2006/relationships/slideLayout" Target="../slideLayouts/slideLayout95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90.xml"/><Relationship Id="rId1" Type="http://schemas.openxmlformats.org/officeDocument/2006/relationships/slideLayout" Target="../slideLayouts/slideLayout89.xml"/><Relationship Id="rId6" Type="http://schemas.openxmlformats.org/officeDocument/2006/relationships/slideLayout" Target="../slideLayouts/slideLayout94.xml"/><Relationship Id="rId11" Type="http://schemas.openxmlformats.org/officeDocument/2006/relationships/slideLayout" Target="../slideLayouts/slideLayout99.xml"/><Relationship Id="rId5" Type="http://schemas.openxmlformats.org/officeDocument/2006/relationships/slideLayout" Target="../slideLayouts/slideLayout93.xml"/><Relationship Id="rId10" Type="http://schemas.openxmlformats.org/officeDocument/2006/relationships/slideLayout" Target="../slideLayouts/slideLayout98.xml"/><Relationship Id="rId4" Type="http://schemas.openxmlformats.org/officeDocument/2006/relationships/slideLayout" Target="../slideLayouts/slideLayout92.xml"/><Relationship Id="rId9" Type="http://schemas.openxmlformats.org/officeDocument/2006/relationships/slideLayout" Target="../slideLayouts/slideLayout9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4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40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79C019-526E-4D21-8C53-F75BEE4003A5}" type="datetimeFigureOut">
              <a:rPr lang="en-US" smtClean="0"/>
              <a:pPr/>
              <a:t>4/27/2023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40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40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E90415-0A23-4C4E-8D47-F6F45AA27DD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0123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79C019-526E-4D21-8C53-F75BEE4003A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4/27/2023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E90415-0A23-4C4E-8D47-F6F45AA27DD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37329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7" r:id="rId1"/>
    <p:sldLayoutId id="2147483818" r:id="rId2"/>
    <p:sldLayoutId id="2147483819" r:id="rId3"/>
    <p:sldLayoutId id="2147483820" r:id="rId4"/>
    <p:sldLayoutId id="2147483821" r:id="rId5"/>
    <p:sldLayoutId id="2147483822" r:id="rId6"/>
    <p:sldLayoutId id="2147483823" r:id="rId7"/>
    <p:sldLayoutId id="2147483824" r:id="rId8"/>
    <p:sldLayoutId id="2147483825" r:id="rId9"/>
    <p:sldLayoutId id="2147483826" r:id="rId10"/>
    <p:sldLayoutId id="2147483827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4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8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79C019-526E-4D21-8C53-F75BEE4003A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4/27/2023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88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8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E90415-0A23-4C4E-8D47-F6F45AA27DD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49811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4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8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5236EB-B44C-4695-8680-42994DB8D4D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4/27/2023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88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8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970FE5-6841-471C-A8EC-6D5F3D17D65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65702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4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8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5236EB-B44C-4695-8680-42994DB8D4D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4/27/2023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88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8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970FE5-6841-471C-A8EC-6D5F3D17D65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65207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4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40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79C019-526E-4D21-8C53-F75BEE4003A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4/27/2023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40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40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E90415-0A23-4C4E-8D47-F6F45AA27DD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19004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4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40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79C019-526E-4D21-8C53-F75BEE4003A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4/27/2023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40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40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E90415-0A23-4C4E-8D47-F6F45AA27DD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50408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4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64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79C019-526E-4D21-8C53-F75BEE4003A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4/27/2023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64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64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E90415-0A23-4C4E-8D47-F6F45AA27DD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42242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FCD151-6E0E-42A0-8692-58B6F6C6449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4/27/2023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1D0FE3-A813-456F-A3AF-0FAFBA3F2FA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00471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4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77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B85B3F-FAF8-42DA-BB79-CA82CFFD911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4/27/2023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77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77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84550F-0BF2-4B95-AFD9-E6F7385B8EB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53310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70.jpeg"/><Relationship Id="rId5" Type="http://schemas.openxmlformats.org/officeDocument/2006/relationships/image" Target="../media/image69.jpeg"/><Relationship Id="rId4" Type="http://schemas.openxmlformats.org/officeDocument/2006/relationships/image" Target="../media/image68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7" Type="http://schemas.openxmlformats.org/officeDocument/2006/relationships/image" Target="../media/image77.jpeg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76.png"/><Relationship Id="rId5" Type="http://schemas.openxmlformats.org/officeDocument/2006/relationships/image" Target="../media/image75.jpeg"/><Relationship Id="rId4" Type="http://schemas.openxmlformats.org/officeDocument/2006/relationships/image" Target="../media/image7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Relationship Id="rId9" Type="http://schemas.openxmlformats.org/officeDocument/2006/relationships/image" Target="../media/image8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e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89.jpeg"/><Relationship Id="rId4" Type="http://schemas.openxmlformats.org/officeDocument/2006/relationships/image" Target="../media/image88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2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93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6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96.png"/><Relationship Id="rId7" Type="http://schemas.openxmlformats.org/officeDocument/2006/relationships/image" Target="../media/image100.jpe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90.xml"/><Relationship Id="rId6" Type="http://schemas.openxmlformats.org/officeDocument/2006/relationships/image" Target="../media/image99.jpeg"/><Relationship Id="rId5" Type="http://schemas.openxmlformats.org/officeDocument/2006/relationships/image" Target="../media/image98.png"/><Relationship Id="rId4" Type="http://schemas.openxmlformats.org/officeDocument/2006/relationships/image" Target="../media/image97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13" Type="http://schemas.openxmlformats.org/officeDocument/2006/relationships/image" Target="../media/image12.png"/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12" Type="http://schemas.openxmlformats.org/officeDocument/2006/relationships/image" Target="../media/image11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11" Type="http://schemas.openxmlformats.org/officeDocument/2006/relationships/image" Target="../media/image10.jpeg"/><Relationship Id="rId5" Type="http://schemas.openxmlformats.org/officeDocument/2006/relationships/image" Target="../media/image4.jpeg"/><Relationship Id="rId15" Type="http://schemas.openxmlformats.org/officeDocument/2006/relationships/image" Target="../media/image14.jpe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openxmlformats.org/officeDocument/2006/relationships/image" Target="../media/image8.jpeg"/><Relationship Id="rId14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jpe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10.jpeg"/><Relationship Id="rId4" Type="http://schemas.openxmlformats.org/officeDocument/2006/relationships/image" Target="../media/image109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openxmlformats.org/officeDocument/2006/relationships/image" Target="../media/image15.jpeg"/><Relationship Id="rId7" Type="http://schemas.openxmlformats.org/officeDocument/2006/relationships/image" Target="../media/image19.jpeg"/><Relationship Id="rId12" Type="http://schemas.openxmlformats.org/officeDocument/2006/relationships/image" Target="../media/image2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3.jpeg"/><Relationship Id="rId5" Type="http://schemas.openxmlformats.org/officeDocument/2006/relationships/image" Target="../media/image17.png"/><Relationship Id="rId10" Type="http://schemas.openxmlformats.org/officeDocument/2006/relationships/image" Target="../media/image22.jpeg"/><Relationship Id="rId4" Type="http://schemas.openxmlformats.org/officeDocument/2006/relationships/image" Target="../media/image16.jpeg"/><Relationship Id="rId9" Type="http://schemas.openxmlformats.org/officeDocument/2006/relationships/image" Target="../media/image21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e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9.jpeg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36.jpeg"/><Relationship Id="rId5" Type="http://schemas.openxmlformats.org/officeDocument/2006/relationships/image" Target="../media/image35.jpeg"/><Relationship Id="rId4" Type="http://schemas.openxmlformats.org/officeDocument/2006/relationships/image" Target="../media/image3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41.jpeg"/><Relationship Id="rId5" Type="http://schemas.openxmlformats.org/officeDocument/2006/relationships/image" Target="../media/image40.jpeg"/><Relationship Id="rId4" Type="http://schemas.openxmlformats.org/officeDocument/2006/relationships/image" Target="../media/image39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jpeg"/><Relationship Id="rId7" Type="http://schemas.openxmlformats.org/officeDocument/2006/relationships/image" Target="../media/image4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45.png"/><Relationship Id="rId11" Type="http://schemas.openxmlformats.org/officeDocument/2006/relationships/image" Target="../media/image50.jpeg"/><Relationship Id="rId5" Type="http://schemas.openxmlformats.org/officeDocument/2006/relationships/image" Target="../media/image44.png"/><Relationship Id="rId10" Type="http://schemas.openxmlformats.org/officeDocument/2006/relationships/image" Target="../media/image49.jpeg"/><Relationship Id="rId4" Type="http://schemas.openxmlformats.org/officeDocument/2006/relationships/image" Target="../media/image43.jpeg"/><Relationship Id="rId9" Type="http://schemas.openxmlformats.org/officeDocument/2006/relationships/image" Target="../media/image48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jpeg"/><Relationship Id="rId7" Type="http://schemas.openxmlformats.org/officeDocument/2006/relationships/image" Target="../media/image56.png"/><Relationship Id="rId12" Type="http://schemas.openxmlformats.org/officeDocument/2006/relationships/image" Target="../media/image61.pn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55.png"/><Relationship Id="rId11" Type="http://schemas.openxmlformats.org/officeDocument/2006/relationships/image" Target="../media/image60.jpeg"/><Relationship Id="rId5" Type="http://schemas.openxmlformats.org/officeDocument/2006/relationships/image" Target="../media/image54.png"/><Relationship Id="rId10" Type="http://schemas.openxmlformats.org/officeDocument/2006/relationships/image" Target="../media/image59.png"/><Relationship Id="rId4" Type="http://schemas.openxmlformats.org/officeDocument/2006/relationships/image" Target="../media/image53.jpeg"/><Relationship Id="rId9" Type="http://schemas.openxmlformats.org/officeDocument/2006/relationships/image" Target="../media/image5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066800"/>
            <a:ext cx="8458200" cy="3581400"/>
          </a:xfrm>
        </p:spPr>
        <p:txBody>
          <a:bodyPr>
            <a:normAutofit fontScale="90000"/>
          </a:bodyPr>
          <a:lstStyle/>
          <a:p>
            <a:r>
              <a:rPr lang="en-US" b="1" u="sng" dirty="0" smtClean="0"/>
              <a:t>Acknowledgement</a:t>
            </a:r>
            <a:r>
              <a:rPr lang="en-US" b="1" dirty="0" smtClean="0">
                <a:solidFill>
                  <a:srgbClr val="0070C0"/>
                </a:solidFill>
              </a:rPr>
              <a:t/>
            </a:r>
            <a:br>
              <a:rPr lang="en-US" b="1" dirty="0" smtClean="0">
                <a:solidFill>
                  <a:srgbClr val="0070C0"/>
                </a:solidFill>
              </a:rPr>
            </a:br>
            <a:r>
              <a:rPr lang="en-US" sz="4000" b="1" dirty="0" smtClean="0">
                <a:solidFill>
                  <a:srgbClr val="0070C0"/>
                </a:solidFill>
              </a:rPr>
              <a:t>Internet Images, available  in Public Domain, have been used in many Slides of this Presentation. Some of the Images have also been Modified/Superimposed. Used only for Academic Purpose/Understanding</a:t>
            </a:r>
            <a:r>
              <a:rPr lang="en-US" b="1" dirty="0" smtClean="0">
                <a:solidFill>
                  <a:srgbClr val="0070C0"/>
                </a:solidFill>
              </a:rPr>
              <a:t>. </a:t>
            </a:r>
            <a:endParaRPr lang="en-US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7231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2402" y="152400"/>
            <a:ext cx="2946639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b="1" i="1" dirty="0" smtClean="0"/>
              <a:t>Instrumentation</a:t>
            </a:r>
            <a:r>
              <a:rPr lang="en-US" dirty="0" smtClean="0"/>
              <a:t>, Actuators</a:t>
            </a:r>
            <a:endParaRPr lang="en-US" dirty="0"/>
          </a:p>
        </p:txBody>
      </p:sp>
      <p:pic>
        <p:nvPicPr>
          <p:cNvPr id="5" name="Picture 4" descr="Calibration Procedure of a Control Valve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30"/>
          <a:stretch/>
        </p:blipFill>
        <p:spPr bwMode="auto">
          <a:xfrm>
            <a:off x="152401" y="4742837"/>
            <a:ext cx="2932262" cy="2036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Functional Testing of Control Valve Positioners • VRC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2" r="6250"/>
          <a:stretch/>
        </p:blipFill>
        <p:spPr bwMode="auto">
          <a:xfrm>
            <a:off x="255695" y="628291"/>
            <a:ext cx="3366183" cy="1784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Control Valves - YouTube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01" t="5732" r="30444" b="5321"/>
          <a:stretch/>
        </p:blipFill>
        <p:spPr bwMode="auto">
          <a:xfrm>
            <a:off x="533400" y="2480070"/>
            <a:ext cx="1752600" cy="2151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Different Types of Control Valves: Key Features and Applications –  Blackhawk Supply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1879" y="581168"/>
            <a:ext cx="3159923" cy="2104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Control Valves - EnggCyclopedia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15"/>
          <a:stretch/>
        </p:blipFill>
        <p:spPr bwMode="auto">
          <a:xfrm>
            <a:off x="3099039" y="3198962"/>
            <a:ext cx="5814204" cy="3498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Types of Control Valves | Control valves, Valve, Control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05" r="15409" b="6141"/>
          <a:stretch/>
        </p:blipFill>
        <p:spPr bwMode="auto">
          <a:xfrm>
            <a:off x="6553200" y="452947"/>
            <a:ext cx="2457090" cy="2361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2800709" y="2822906"/>
            <a:ext cx="6096000" cy="338554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en-US" sz="1600" b="1" i="1" dirty="0">
                <a:solidFill>
                  <a:srgbClr val="0070C0"/>
                </a:solidFill>
              </a:rPr>
              <a:t>Transfer Fn. Models, </a:t>
            </a:r>
            <a:r>
              <a:rPr lang="en-US" sz="1600" b="1" i="1" dirty="0" smtClean="0">
                <a:solidFill>
                  <a:srgbClr val="0070C0"/>
                </a:solidFill>
              </a:rPr>
              <a:t> State-Space Models, Frequency </a:t>
            </a:r>
            <a:r>
              <a:rPr lang="en-US" sz="1600" b="1" i="1" dirty="0">
                <a:solidFill>
                  <a:srgbClr val="0070C0"/>
                </a:solidFill>
              </a:rPr>
              <a:t>Domain Models</a:t>
            </a:r>
            <a:endParaRPr lang="en-US" sz="1600" b="1" i="1" dirty="0"/>
          </a:p>
        </p:txBody>
      </p:sp>
    </p:spTree>
    <p:extLst>
      <p:ext uri="{BB962C8B-B14F-4D97-AF65-F5344CB8AC3E}">
        <p14:creationId xmlns:p14="http://schemas.microsoft.com/office/powerpoint/2010/main" val="3487518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ow to Measure Flow Rate in Liquids Using Differential Pressure Transducers  - Bestech Australia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85" r="7089"/>
          <a:stretch/>
        </p:blipFill>
        <p:spPr bwMode="auto">
          <a:xfrm>
            <a:off x="309113" y="152400"/>
            <a:ext cx="3425133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Oval 6"/>
          <p:cNvSpPr/>
          <p:nvPr/>
        </p:nvSpPr>
        <p:spPr>
          <a:xfrm>
            <a:off x="1219200" y="1003173"/>
            <a:ext cx="1040921" cy="685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urved Down Arrow 7"/>
          <p:cNvSpPr/>
          <p:nvPr/>
        </p:nvSpPr>
        <p:spPr>
          <a:xfrm rot="20961092">
            <a:off x="2150414" y="726940"/>
            <a:ext cx="795645" cy="352780"/>
          </a:xfrm>
          <a:prstGeom prst="curvedDown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26" t="10189" r="21557" b="17233"/>
          <a:stretch/>
        </p:blipFill>
        <p:spPr bwMode="auto">
          <a:xfrm>
            <a:off x="4522327" y="3785666"/>
            <a:ext cx="4419600" cy="28814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6" descr="Differential Pressure Flow Meter Working Application, Advantages,  Disadvantages and Limitation | Mecholic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3" r="1786"/>
          <a:stretch/>
        </p:blipFill>
        <p:spPr bwMode="auto">
          <a:xfrm>
            <a:off x="155575" y="2597621"/>
            <a:ext cx="4108688" cy="4127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AutoShape 4" descr="DP Transmitter at Rs 38000 | डिजिटल प्रेशर ट्रांसमीटर in New Delhi | ID:  16147228473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55" name="Picture 7" descr="Klay Instruments DP-4000 Differential Pressure Transmitter for Flow  Measurement • Fluid Handling Pr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0182" y="646031"/>
            <a:ext cx="4343400" cy="3110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62" t="8463" r="19740" b="9861"/>
          <a:stretch/>
        </p:blipFill>
        <p:spPr bwMode="auto">
          <a:xfrm>
            <a:off x="7665271" y="139013"/>
            <a:ext cx="1156621" cy="15286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4" descr="3010/3110 Series 3-Valve Differential Pressure Manifold Valves, Hard Seat &amp;  Soft Seat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6262" y="325533"/>
            <a:ext cx="2349979" cy="1499287"/>
          </a:xfrm>
          <a:prstGeom prst="rect">
            <a:avLst/>
          </a:prstGeom>
          <a:noFill/>
          <a:extLst/>
        </p:spPr>
      </p:pic>
      <p:sp>
        <p:nvSpPr>
          <p:cNvPr id="13" name="TextBox 12"/>
          <p:cNvSpPr txBox="1"/>
          <p:nvPr/>
        </p:nvSpPr>
        <p:spPr>
          <a:xfrm>
            <a:off x="4523784" y="108501"/>
            <a:ext cx="3096235" cy="338554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600" b="1" i="1" dirty="0" smtClean="0"/>
              <a:t>Instrumentation</a:t>
            </a:r>
            <a:r>
              <a:rPr lang="en-US" sz="1600" dirty="0" smtClean="0"/>
              <a:t>, Process Sensors </a:t>
            </a:r>
            <a:endParaRPr lang="en-US" sz="1600" dirty="0"/>
          </a:p>
        </p:txBody>
      </p:sp>
      <p:sp>
        <p:nvSpPr>
          <p:cNvPr id="2" name="TextBox 1"/>
          <p:cNvSpPr txBox="1"/>
          <p:nvPr/>
        </p:nvSpPr>
        <p:spPr>
          <a:xfrm>
            <a:off x="7758023" y="1846017"/>
            <a:ext cx="1169527" cy="738664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1400" b="1" i="1" dirty="0" smtClean="0"/>
              <a:t>Rise-time, BW, </a:t>
            </a:r>
            <a:r>
              <a:rPr lang="en-US" sz="1400" b="1" i="1" dirty="0" err="1" smtClean="0"/>
              <a:t>Tr.Char</a:t>
            </a:r>
            <a:r>
              <a:rPr lang="en-US" sz="1400" b="1" i="1" dirty="0" smtClean="0"/>
              <a:t>. SS-Char., etc. </a:t>
            </a:r>
            <a:endParaRPr lang="en-US" sz="1400" b="1" i="1" dirty="0"/>
          </a:p>
        </p:txBody>
      </p:sp>
    </p:spTree>
    <p:extLst>
      <p:ext uri="{BB962C8B-B14F-4D97-AF65-F5344CB8AC3E}">
        <p14:creationId xmlns:p14="http://schemas.microsoft.com/office/powerpoint/2010/main" val="1519489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0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0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0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0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How to Select Temperature Measurement Components | 2019-04-10 | Process  Heati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8" descr="Non-invasive temperature measurement of turbulent flows of aqueous  solutions and gases in pipes"/>
          <p:cNvSpPr>
            <a:spLocks noChangeAspect="1" noChangeArrowheads="1"/>
          </p:cNvSpPr>
          <p:nvPr/>
        </p:nvSpPr>
        <p:spPr bwMode="auto">
          <a:xfrm>
            <a:off x="3079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34" t="22745" r="13502" b="3777"/>
          <a:stretch/>
        </p:blipFill>
        <p:spPr bwMode="auto">
          <a:xfrm>
            <a:off x="4191000" y="169402"/>
            <a:ext cx="4492626" cy="22411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765" y="512668"/>
            <a:ext cx="3190036" cy="1554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2712508"/>
            <a:ext cx="4038600" cy="21031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Picture 3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1" t="17878" r="2483" b="18844"/>
          <a:stretch/>
        </p:blipFill>
        <p:spPr bwMode="auto">
          <a:xfrm rot="17008443">
            <a:off x="3068469" y="1770365"/>
            <a:ext cx="2778456" cy="104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07" b="10036"/>
          <a:stretch/>
        </p:blipFill>
        <p:spPr bwMode="auto">
          <a:xfrm>
            <a:off x="214541" y="2291688"/>
            <a:ext cx="3197225" cy="16522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847" y="4100108"/>
            <a:ext cx="3783821" cy="15513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9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7" t="22724" r="7850" b="15833"/>
          <a:stretch/>
        </p:blipFill>
        <p:spPr bwMode="auto">
          <a:xfrm>
            <a:off x="3242094" y="5488326"/>
            <a:ext cx="2590800" cy="11977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2" name="Picture 10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3" t="12591" r="2357" b="18419"/>
          <a:stretch/>
        </p:blipFill>
        <p:spPr bwMode="auto">
          <a:xfrm>
            <a:off x="6019800" y="4800835"/>
            <a:ext cx="2590800" cy="18852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612785" y="143461"/>
            <a:ext cx="3096235" cy="338554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600" b="1" i="1" dirty="0" smtClean="0"/>
              <a:t>Instrumentation</a:t>
            </a:r>
            <a:r>
              <a:rPr lang="en-US" sz="1600" dirty="0" smtClean="0"/>
              <a:t>, Process Sensors </a:t>
            </a:r>
            <a:endParaRPr lang="en-US" sz="1600" dirty="0"/>
          </a:p>
        </p:txBody>
      </p:sp>
      <p:sp>
        <p:nvSpPr>
          <p:cNvPr id="7" name="TextBox 6"/>
          <p:cNvSpPr txBox="1"/>
          <p:nvPr/>
        </p:nvSpPr>
        <p:spPr>
          <a:xfrm>
            <a:off x="307975" y="5867400"/>
            <a:ext cx="2282825" cy="58477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1400" b="1" i="1" dirty="0" smtClean="0"/>
              <a:t>Time Constants, Rise-time, Peltier/</a:t>
            </a:r>
            <a:r>
              <a:rPr lang="en-US" sz="1400" b="1" i="1" dirty="0" err="1" smtClean="0"/>
              <a:t>Seebeck</a:t>
            </a:r>
            <a:r>
              <a:rPr lang="en-US" sz="1400" b="1" i="1" dirty="0" smtClean="0"/>
              <a:t> effects, etc</a:t>
            </a:r>
            <a:r>
              <a:rPr lang="en-US" dirty="0" smtClean="0"/>
              <a:t>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6039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0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0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0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0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low control loop basics - Industrial Automation - Industrial Automation,  PLC Programming, scada &amp; Pid Control Syste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3622550"/>
            <a:ext cx="4511532" cy="2940252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PID Loop | Process flow diagram, Loop, Process flow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8" t="12201" r="5325" b="8804"/>
          <a:stretch/>
        </p:blipFill>
        <p:spPr bwMode="auto">
          <a:xfrm>
            <a:off x="112744" y="481475"/>
            <a:ext cx="5619388" cy="3463858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Basic Feedback Control Principles | Closed-loop Control Systems | Textbook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4" t="2482" r="2334" b="3376"/>
          <a:stretch/>
        </p:blipFill>
        <p:spPr bwMode="auto">
          <a:xfrm>
            <a:off x="5825860" y="333555"/>
            <a:ext cx="3086581" cy="304800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10" descr="What is a Control Loop ? | Components of Control Loo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838200" y="76200"/>
            <a:ext cx="2438400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b="1" i="1" dirty="0" smtClean="0"/>
              <a:t>Typical Process Loops </a:t>
            </a:r>
            <a:endParaRPr lang="en-US" b="1" i="1" dirty="0"/>
          </a:p>
        </p:txBody>
      </p:sp>
      <p:pic>
        <p:nvPicPr>
          <p:cNvPr id="8" name="Picture 7" descr="Operational procedure of main air compressor or Checks to be done on main air  compressor during start, stop and operation - Marine engineers knowledge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67" b="10387"/>
          <a:stretch/>
        </p:blipFill>
        <p:spPr bwMode="auto">
          <a:xfrm>
            <a:off x="188846" y="3835879"/>
            <a:ext cx="4236505" cy="2883547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657600" y="4038600"/>
            <a:ext cx="2743200" cy="30777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1400" b="1" i="1" dirty="0" smtClean="0"/>
              <a:t>Characterizing Loop Performance</a:t>
            </a:r>
            <a:endParaRPr lang="en-US" sz="1400" b="1" i="1" dirty="0"/>
          </a:p>
        </p:txBody>
      </p:sp>
    </p:spTree>
    <p:extLst>
      <p:ext uri="{BB962C8B-B14F-4D97-AF65-F5344CB8AC3E}">
        <p14:creationId xmlns:p14="http://schemas.microsoft.com/office/powerpoint/2010/main" val="64605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What is Process Control Loop | Controller | Process | MV | PV | SP  |Electrical &amp; Automation - YouTub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03"/>
          <a:stretch/>
        </p:blipFill>
        <p:spPr bwMode="auto">
          <a:xfrm>
            <a:off x="2266010" y="3124200"/>
            <a:ext cx="6705600" cy="3568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13" descr="Control Loops: Open vs. Closed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5" r="4511"/>
          <a:stretch/>
        </p:blipFill>
        <p:spPr bwMode="auto">
          <a:xfrm>
            <a:off x="304799" y="627965"/>
            <a:ext cx="5314011" cy="2449753"/>
          </a:xfrm>
          <a:prstGeom prst="rect">
            <a:avLst/>
          </a:prstGeom>
          <a:noFill/>
          <a:ln>
            <a:solidFill>
              <a:srgbClr val="00206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81000" y="120134"/>
            <a:ext cx="3886200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b="1" i="1" dirty="0" smtClean="0"/>
              <a:t>Understanding Process Control  Loops</a:t>
            </a:r>
            <a:endParaRPr lang="en-US" b="1" i="1" dirty="0"/>
          </a:p>
        </p:txBody>
      </p:sp>
      <p:sp>
        <p:nvSpPr>
          <p:cNvPr id="3" name="TextBox 2"/>
          <p:cNvSpPr txBox="1"/>
          <p:nvPr/>
        </p:nvSpPr>
        <p:spPr>
          <a:xfrm>
            <a:off x="4953000" y="1600200"/>
            <a:ext cx="4018610" cy="738664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1400" b="1" i="1" dirty="0" smtClean="0"/>
              <a:t>Modeling Loops, Component Transfer Functions, Disturbance Transfer Functions,  Performance Analysis of Controllers -- Open-Loop &amp; Closed-Loop</a:t>
            </a:r>
            <a:endParaRPr lang="en-US" sz="1400" b="1" i="1" dirty="0"/>
          </a:p>
        </p:txBody>
      </p:sp>
    </p:spTree>
    <p:extLst>
      <p:ext uri="{BB962C8B-B14F-4D97-AF65-F5344CB8AC3E}">
        <p14:creationId xmlns:p14="http://schemas.microsoft.com/office/powerpoint/2010/main" val="3896182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/>
          <p:cNvSpPr/>
          <p:nvPr/>
        </p:nvSpPr>
        <p:spPr>
          <a:xfrm>
            <a:off x="838200" y="3142891"/>
            <a:ext cx="762000" cy="740434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Can 3"/>
          <p:cNvSpPr/>
          <p:nvPr/>
        </p:nvSpPr>
        <p:spPr>
          <a:xfrm>
            <a:off x="5867400" y="1515012"/>
            <a:ext cx="1905000" cy="2514600"/>
          </a:xfrm>
          <a:prstGeom prst="ca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Can 4"/>
          <p:cNvSpPr/>
          <p:nvPr/>
        </p:nvSpPr>
        <p:spPr>
          <a:xfrm>
            <a:off x="5867400" y="920511"/>
            <a:ext cx="1905000" cy="384594"/>
          </a:xfrm>
          <a:prstGeom prst="can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Can 5"/>
          <p:cNvSpPr/>
          <p:nvPr/>
        </p:nvSpPr>
        <p:spPr>
          <a:xfrm>
            <a:off x="5867400" y="4247075"/>
            <a:ext cx="1905000" cy="406880"/>
          </a:xfrm>
          <a:prstGeom prst="can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1943100" y="3124200"/>
            <a:ext cx="762000" cy="740434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4191000" y="3117011"/>
            <a:ext cx="762000" cy="740434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3090413" y="3124200"/>
            <a:ext cx="762000" cy="740434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2" name="Trapezoid 11"/>
          <p:cNvSpPr/>
          <p:nvPr/>
        </p:nvSpPr>
        <p:spPr>
          <a:xfrm>
            <a:off x="876300" y="3765439"/>
            <a:ext cx="685800" cy="488829"/>
          </a:xfrm>
          <a:prstGeom prst="trapezoid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3" name="Trapezoid 12"/>
          <p:cNvSpPr/>
          <p:nvPr/>
        </p:nvSpPr>
        <p:spPr>
          <a:xfrm>
            <a:off x="1981200" y="3730932"/>
            <a:ext cx="685800" cy="488829"/>
          </a:xfrm>
          <a:prstGeom prst="trapezoid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4" name="Trapezoid 13"/>
          <p:cNvSpPr/>
          <p:nvPr/>
        </p:nvSpPr>
        <p:spPr>
          <a:xfrm>
            <a:off x="3129232" y="3730932"/>
            <a:ext cx="685800" cy="488829"/>
          </a:xfrm>
          <a:prstGeom prst="trapezoid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5" name="Trapezoid 14"/>
          <p:cNvSpPr/>
          <p:nvPr/>
        </p:nvSpPr>
        <p:spPr>
          <a:xfrm>
            <a:off x="4229100" y="3730932"/>
            <a:ext cx="685800" cy="488829"/>
          </a:xfrm>
          <a:prstGeom prst="trapezoid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6" name="Can 15"/>
          <p:cNvSpPr/>
          <p:nvPr/>
        </p:nvSpPr>
        <p:spPr>
          <a:xfrm>
            <a:off x="871987" y="5029200"/>
            <a:ext cx="685800" cy="914400"/>
          </a:xfrm>
          <a:prstGeom prst="can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7" name="Can 16"/>
          <p:cNvSpPr/>
          <p:nvPr/>
        </p:nvSpPr>
        <p:spPr>
          <a:xfrm>
            <a:off x="2057400" y="5033513"/>
            <a:ext cx="685800" cy="914400"/>
          </a:xfrm>
          <a:prstGeom prst="can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8" name="Can 17"/>
          <p:cNvSpPr/>
          <p:nvPr/>
        </p:nvSpPr>
        <p:spPr>
          <a:xfrm>
            <a:off x="3113417" y="5029200"/>
            <a:ext cx="685800" cy="914400"/>
          </a:xfrm>
          <a:prstGeom prst="can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9" name="Can 18"/>
          <p:cNvSpPr/>
          <p:nvPr/>
        </p:nvSpPr>
        <p:spPr>
          <a:xfrm>
            <a:off x="4229100" y="5029200"/>
            <a:ext cx="685800" cy="914400"/>
          </a:xfrm>
          <a:prstGeom prst="can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0" name="Isosceles Triangle 19"/>
          <p:cNvSpPr/>
          <p:nvPr/>
        </p:nvSpPr>
        <p:spPr>
          <a:xfrm>
            <a:off x="910087" y="2209800"/>
            <a:ext cx="609600" cy="533400"/>
          </a:xfrm>
          <a:prstGeom prst="triangle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1" name="Isosceles Triangle 20"/>
          <p:cNvSpPr/>
          <p:nvPr/>
        </p:nvSpPr>
        <p:spPr>
          <a:xfrm>
            <a:off x="2054525" y="2209800"/>
            <a:ext cx="609600" cy="533400"/>
          </a:xfrm>
          <a:prstGeom prst="triangle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2" name="Isosceles Triangle 21"/>
          <p:cNvSpPr/>
          <p:nvPr/>
        </p:nvSpPr>
        <p:spPr>
          <a:xfrm>
            <a:off x="3151517" y="2166668"/>
            <a:ext cx="609600" cy="533400"/>
          </a:xfrm>
          <a:prstGeom prst="triangle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3" name="Isosceles Triangle 22"/>
          <p:cNvSpPr/>
          <p:nvPr/>
        </p:nvSpPr>
        <p:spPr>
          <a:xfrm>
            <a:off x="4267200" y="2149416"/>
            <a:ext cx="609600" cy="533400"/>
          </a:xfrm>
          <a:prstGeom prst="triangle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4" name="Isosceles Triangle 23"/>
          <p:cNvSpPr/>
          <p:nvPr/>
        </p:nvSpPr>
        <p:spPr>
          <a:xfrm rot="10800000">
            <a:off x="910087" y="1733190"/>
            <a:ext cx="609600" cy="533400"/>
          </a:xfrm>
          <a:prstGeom prst="triangle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5" name="Isosceles Triangle 24"/>
          <p:cNvSpPr/>
          <p:nvPr/>
        </p:nvSpPr>
        <p:spPr>
          <a:xfrm rot="10800000">
            <a:off x="2054525" y="1739660"/>
            <a:ext cx="609600" cy="533400"/>
          </a:xfrm>
          <a:prstGeom prst="triangle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6" name="Isosceles Triangle 25"/>
          <p:cNvSpPr/>
          <p:nvPr/>
        </p:nvSpPr>
        <p:spPr>
          <a:xfrm rot="10800000">
            <a:off x="3149361" y="1697965"/>
            <a:ext cx="609600" cy="533400"/>
          </a:xfrm>
          <a:prstGeom prst="triangle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7" name="Isosceles Triangle 26"/>
          <p:cNvSpPr/>
          <p:nvPr/>
        </p:nvSpPr>
        <p:spPr>
          <a:xfrm rot="10800000">
            <a:off x="4262168" y="1697965"/>
            <a:ext cx="609600" cy="533400"/>
          </a:xfrm>
          <a:prstGeom prst="triangle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8" name="Flowchart: Delay 27"/>
          <p:cNvSpPr/>
          <p:nvPr/>
        </p:nvSpPr>
        <p:spPr>
          <a:xfrm rot="10800000">
            <a:off x="680766" y="2007798"/>
            <a:ext cx="228600" cy="425570"/>
          </a:xfrm>
          <a:prstGeom prst="flowChartDelay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9" name="Flowchart: Delay 28"/>
          <p:cNvSpPr/>
          <p:nvPr/>
        </p:nvSpPr>
        <p:spPr>
          <a:xfrm rot="10800000">
            <a:off x="1828800" y="2006360"/>
            <a:ext cx="228600" cy="425570"/>
          </a:xfrm>
          <a:prstGeom prst="flowChartDelay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0" name="Flowchart: Delay 29"/>
          <p:cNvSpPr/>
          <p:nvPr/>
        </p:nvSpPr>
        <p:spPr>
          <a:xfrm rot="10800000">
            <a:off x="2900632" y="1964665"/>
            <a:ext cx="228600" cy="425570"/>
          </a:xfrm>
          <a:prstGeom prst="flowChartDelay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1" name="Flowchart: Delay 30"/>
          <p:cNvSpPr/>
          <p:nvPr/>
        </p:nvSpPr>
        <p:spPr>
          <a:xfrm rot="10800000">
            <a:off x="4042194" y="1986232"/>
            <a:ext cx="228600" cy="425570"/>
          </a:xfrm>
          <a:prstGeom prst="flowChartDelay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2" name="Minus 31"/>
          <p:cNvSpPr/>
          <p:nvPr/>
        </p:nvSpPr>
        <p:spPr>
          <a:xfrm>
            <a:off x="872006" y="2219145"/>
            <a:ext cx="347213" cy="53916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3" name="Minus 32"/>
          <p:cNvSpPr/>
          <p:nvPr/>
        </p:nvSpPr>
        <p:spPr>
          <a:xfrm>
            <a:off x="2049511" y="2214112"/>
            <a:ext cx="347213" cy="53916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4" name="Minus 33"/>
          <p:cNvSpPr/>
          <p:nvPr/>
        </p:nvSpPr>
        <p:spPr>
          <a:xfrm>
            <a:off x="3106966" y="2182842"/>
            <a:ext cx="347213" cy="53916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5" name="Minus 34"/>
          <p:cNvSpPr/>
          <p:nvPr/>
        </p:nvSpPr>
        <p:spPr>
          <a:xfrm>
            <a:off x="4256076" y="2182842"/>
            <a:ext cx="347213" cy="53916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6" name="Up Arrow 35"/>
          <p:cNvSpPr/>
          <p:nvPr/>
        </p:nvSpPr>
        <p:spPr>
          <a:xfrm>
            <a:off x="1192035" y="2610209"/>
            <a:ext cx="45719" cy="609600"/>
          </a:xfrm>
          <a:prstGeom prst="upArrow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7" name="Up Arrow 36"/>
          <p:cNvSpPr/>
          <p:nvPr/>
        </p:nvSpPr>
        <p:spPr>
          <a:xfrm>
            <a:off x="2323974" y="2622429"/>
            <a:ext cx="45719" cy="609600"/>
          </a:xfrm>
          <a:prstGeom prst="upArrow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8" name="Up Arrow 37"/>
          <p:cNvSpPr/>
          <p:nvPr/>
        </p:nvSpPr>
        <p:spPr>
          <a:xfrm>
            <a:off x="3425713" y="2610209"/>
            <a:ext cx="45719" cy="609600"/>
          </a:xfrm>
          <a:prstGeom prst="upArrow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9" name="Up Arrow 38"/>
          <p:cNvSpPr/>
          <p:nvPr/>
        </p:nvSpPr>
        <p:spPr>
          <a:xfrm>
            <a:off x="4552518" y="2608050"/>
            <a:ext cx="45719" cy="609600"/>
          </a:xfrm>
          <a:prstGeom prst="upArrow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0" name="Up Arrow 39"/>
          <p:cNvSpPr/>
          <p:nvPr/>
        </p:nvSpPr>
        <p:spPr>
          <a:xfrm>
            <a:off x="1186294" y="3637473"/>
            <a:ext cx="45719" cy="167640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1" name="Up Arrow 40"/>
          <p:cNvSpPr/>
          <p:nvPr/>
        </p:nvSpPr>
        <p:spPr>
          <a:xfrm>
            <a:off x="2325411" y="3600091"/>
            <a:ext cx="45719" cy="167640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2" name="Up Arrow 41"/>
          <p:cNvSpPr/>
          <p:nvPr/>
        </p:nvSpPr>
        <p:spPr>
          <a:xfrm>
            <a:off x="3438651" y="3600091"/>
            <a:ext cx="45719" cy="167640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3" name="Up Arrow 42"/>
          <p:cNvSpPr/>
          <p:nvPr/>
        </p:nvSpPr>
        <p:spPr>
          <a:xfrm>
            <a:off x="4553255" y="3623096"/>
            <a:ext cx="45719" cy="167640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4" name="Left Arrow 43"/>
          <p:cNvSpPr/>
          <p:nvPr/>
        </p:nvSpPr>
        <p:spPr>
          <a:xfrm>
            <a:off x="662074" y="6248400"/>
            <a:ext cx="7338926" cy="296174"/>
          </a:xfrm>
          <a:prstGeom prst="leftArrow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5" name="Up Arrow 44"/>
          <p:cNvSpPr/>
          <p:nvPr/>
        </p:nvSpPr>
        <p:spPr>
          <a:xfrm>
            <a:off x="1209153" y="5662882"/>
            <a:ext cx="45719" cy="715274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6" name="Up Arrow 45"/>
          <p:cNvSpPr/>
          <p:nvPr/>
        </p:nvSpPr>
        <p:spPr>
          <a:xfrm>
            <a:off x="2318289" y="5671149"/>
            <a:ext cx="45719" cy="715274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7" name="Up Arrow 46"/>
          <p:cNvSpPr/>
          <p:nvPr/>
        </p:nvSpPr>
        <p:spPr>
          <a:xfrm>
            <a:off x="3460791" y="5671149"/>
            <a:ext cx="45719" cy="715274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8" name="Up Arrow 47"/>
          <p:cNvSpPr/>
          <p:nvPr/>
        </p:nvSpPr>
        <p:spPr>
          <a:xfrm>
            <a:off x="4553254" y="5671149"/>
            <a:ext cx="45719" cy="715274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9" name="U-Turn Arrow 48"/>
          <p:cNvSpPr/>
          <p:nvPr/>
        </p:nvSpPr>
        <p:spPr>
          <a:xfrm rot="5400000">
            <a:off x="510586" y="5299358"/>
            <a:ext cx="590913" cy="545257"/>
          </a:xfrm>
          <a:prstGeom prst="uturnArrow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50" name="U-Turn Arrow 49"/>
          <p:cNvSpPr/>
          <p:nvPr/>
        </p:nvSpPr>
        <p:spPr>
          <a:xfrm rot="5400000">
            <a:off x="1750204" y="5306546"/>
            <a:ext cx="590913" cy="545257"/>
          </a:xfrm>
          <a:prstGeom prst="uturnArrow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51" name="U-Turn Arrow 50"/>
          <p:cNvSpPr/>
          <p:nvPr/>
        </p:nvSpPr>
        <p:spPr>
          <a:xfrm rot="5400000">
            <a:off x="2794975" y="5297920"/>
            <a:ext cx="590913" cy="545257"/>
          </a:xfrm>
          <a:prstGeom prst="uturnArrow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52" name="U-Turn Arrow 51"/>
          <p:cNvSpPr/>
          <p:nvPr/>
        </p:nvSpPr>
        <p:spPr>
          <a:xfrm rot="5400000">
            <a:off x="3933662" y="5299358"/>
            <a:ext cx="590913" cy="545257"/>
          </a:xfrm>
          <a:prstGeom prst="uturnArrow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54" name="Right Arrow 53"/>
          <p:cNvSpPr/>
          <p:nvPr/>
        </p:nvSpPr>
        <p:spPr>
          <a:xfrm>
            <a:off x="795083" y="960408"/>
            <a:ext cx="5377135" cy="304800"/>
          </a:xfrm>
          <a:prstGeom prst="rightArrow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5" name="Up Arrow 54"/>
          <p:cNvSpPr/>
          <p:nvPr/>
        </p:nvSpPr>
        <p:spPr>
          <a:xfrm>
            <a:off x="1173500" y="1210212"/>
            <a:ext cx="45719" cy="609600"/>
          </a:xfrm>
          <a:prstGeom prst="upArrow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6" name="Up Arrow 55"/>
          <p:cNvSpPr/>
          <p:nvPr/>
        </p:nvSpPr>
        <p:spPr>
          <a:xfrm>
            <a:off x="2327703" y="1210212"/>
            <a:ext cx="45719" cy="609600"/>
          </a:xfrm>
          <a:prstGeom prst="upArrow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7" name="Up Arrow 56"/>
          <p:cNvSpPr/>
          <p:nvPr/>
        </p:nvSpPr>
        <p:spPr>
          <a:xfrm>
            <a:off x="3444832" y="1210212"/>
            <a:ext cx="45719" cy="609600"/>
          </a:xfrm>
          <a:prstGeom prst="upArrow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8" name="Up Arrow 57"/>
          <p:cNvSpPr/>
          <p:nvPr/>
        </p:nvSpPr>
        <p:spPr>
          <a:xfrm>
            <a:off x="4549159" y="1210212"/>
            <a:ext cx="45719" cy="609600"/>
          </a:xfrm>
          <a:prstGeom prst="upArrow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9" name="Down Arrow 58"/>
          <p:cNvSpPr/>
          <p:nvPr/>
        </p:nvSpPr>
        <p:spPr>
          <a:xfrm>
            <a:off x="6629400" y="1167081"/>
            <a:ext cx="381000" cy="3210465"/>
          </a:xfrm>
          <a:prstGeom prst="down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60" name="Can 59"/>
          <p:cNvSpPr/>
          <p:nvPr/>
        </p:nvSpPr>
        <p:spPr>
          <a:xfrm>
            <a:off x="8153400" y="2772313"/>
            <a:ext cx="838200" cy="1257300"/>
          </a:xfrm>
          <a:prstGeom prst="can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61" name="Bent-Up Arrow 60"/>
          <p:cNvSpPr/>
          <p:nvPr/>
        </p:nvSpPr>
        <p:spPr>
          <a:xfrm>
            <a:off x="7772401" y="3921782"/>
            <a:ext cx="914400" cy="622541"/>
          </a:xfrm>
          <a:prstGeom prst="bentUpArrow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62" name="Down Arrow 61"/>
          <p:cNvSpPr/>
          <p:nvPr/>
        </p:nvSpPr>
        <p:spPr>
          <a:xfrm>
            <a:off x="6667500" y="4544360"/>
            <a:ext cx="342900" cy="1780277"/>
          </a:xfrm>
          <a:prstGeom prst="downArrow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65" name="Curved Right Arrow 64"/>
          <p:cNvSpPr/>
          <p:nvPr/>
        </p:nvSpPr>
        <p:spPr>
          <a:xfrm>
            <a:off x="457201" y="474455"/>
            <a:ext cx="416223" cy="1906157"/>
          </a:xfrm>
          <a:prstGeom prst="curved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66" name="Curved Right Arrow 65"/>
          <p:cNvSpPr/>
          <p:nvPr/>
        </p:nvSpPr>
        <p:spPr>
          <a:xfrm>
            <a:off x="2705100" y="474453"/>
            <a:ext cx="381678" cy="1824810"/>
          </a:xfrm>
          <a:prstGeom prst="curved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67" name="Curved Right Arrow 66"/>
          <p:cNvSpPr/>
          <p:nvPr/>
        </p:nvSpPr>
        <p:spPr>
          <a:xfrm>
            <a:off x="1600200" y="474453"/>
            <a:ext cx="381000" cy="1824809"/>
          </a:xfrm>
          <a:prstGeom prst="curved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68" name="Curved Right Arrow 67"/>
          <p:cNvSpPr/>
          <p:nvPr/>
        </p:nvSpPr>
        <p:spPr>
          <a:xfrm>
            <a:off x="3852431" y="495303"/>
            <a:ext cx="338587" cy="1803960"/>
          </a:xfrm>
          <a:prstGeom prst="curved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69" name="Flowchart: Summing Junction 68"/>
          <p:cNvSpPr/>
          <p:nvPr/>
        </p:nvSpPr>
        <p:spPr>
          <a:xfrm>
            <a:off x="5029200" y="166599"/>
            <a:ext cx="609600" cy="615711"/>
          </a:xfrm>
          <a:prstGeom prst="flowChartSummingJunction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0" name="Left Arrow 69"/>
          <p:cNvSpPr/>
          <p:nvPr/>
        </p:nvSpPr>
        <p:spPr>
          <a:xfrm>
            <a:off x="381000" y="406883"/>
            <a:ext cx="4648200" cy="93452"/>
          </a:xfrm>
          <a:prstGeom prst="lef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1" name="Bent-Up Arrow 70"/>
          <p:cNvSpPr/>
          <p:nvPr/>
        </p:nvSpPr>
        <p:spPr>
          <a:xfrm rot="16200000">
            <a:off x="5782592" y="274616"/>
            <a:ext cx="485957" cy="750497"/>
          </a:xfrm>
          <a:prstGeom prst="bentUp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2176732" y="2380611"/>
            <a:ext cx="1638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</a:rPr>
              <a:t>Control Valves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2516396" y="3825179"/>
            <a:ext cx="9284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</a:rPr>
              <a:t>Pumps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2131365" y="4628083"/>
            <a:ext cx="19108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</a:rPr>
              <a:t>Heat Exchangers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6025553" y="5275054"/>
            <a:ext cx="14420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</a:rPr>
              <a:t>Primary Flow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114305" y="5218883"/>
            <a:ext cx="7576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</a:rPr>
              <a:t>Secy. Flow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7010400" y="2273100"/>
            <a:ext cx="838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</a:rPr>
              <a:t>Heat Source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8153400" y="2299301"/>
            <a:ext cx="76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</a:rPr>
              <a:t>Surge Tank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7734301" y="1025546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</a:rPr>
              <a:t>Header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6400809" y="151289"/>
            <a:ext cx="15505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</a:rPr>
              <a:t>Pressure  Measurement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4576096" y="3396099"/>
            <a:ext cx="883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</a:rPr>
              <a:t>Suction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4566968" y="284831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</a:rPr>
              <a:t>Discharge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1673792" y="490797"/>
            <a:ext cx="2186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</a:rPr>
              <a:t>Pneumatic Signal</a:t>
            </a:r>
            <a:endParaRPr lang="en-US" dirty="0">
              <a:solidFill>
                <a:prstClr val="black"/>
              </a:solidFill>
            </a:endParaRPr>
          </a:p>
        </p:txBody>
      </p:sp>
      <p:pic>
        <p:nvPicPr>
          <p:cNvPr id="78" name="Picture 2" descr="Shell and Tube Heat Exchangers - WCRHX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91" r="4944"/>
          <a:stretch/>
        </p:blipFill>
        <p:spPr bwMode="auto">
          <a:xfrm rot="15530946">
            <a:off x="205066" y="4744295"/>
            <a:ext cx="1808301" cy="1110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4" name="Picture 6" descr="22 Basic Pump Facts You Should Know | Pumps &amp; System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879" y="3092199"/>
            <a:ext cx="1384717" cy="1127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" name="Picture 2" descr="Control Valves - YouTube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74" t="4599" r="31199"/>
          <a:stretch/>
        </p:blipFill>
        <p:spPr bwMode="auto">
          <a:xfrm>
            <a:off x="691830" y="1548804"/>
            <a:ext cx="834748" cy="1257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239001" y="5644386"/>
            <a:ext cx="1752599" cy="58477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1600" b="1" i="1" dirty="0" smtClean="0"/>
              <a:t>Loop Performance Monitoring </a:t>
            </a:r>
            <a:endParaRPr lang="en-US" sz="1600" b="1" i="1" dirty="0"/>
          </a:p>
        </p:txBody>
      </p:sp>
      <p:sp>
        <p:nvSpPr>
          <p:cNvPr id="3" name="TextBox 2"/>
          <p:cNvSpPr txBox="1"/>
          <p:nvPr/>
        </p:nvSpPr>
        <p:spPr>
          <a:xfrm>
            <a:off x="4752456" y="4448738"/>
            <a:ext cx="1795732" cy="58477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1600" b="1" i="1" dirty="0" smtClean="0"/>
              <a:t>Characterizing Segments of Loop</a:t>
            </a:r>
            <a:endParaRPr lang="en-US" sz="1600" b="1" i="1" dirty="0"/>
          </a:p>
        </p:txBody>
      </p:sp>
    </p:spTree>
    <p:extLst>
      <p:ext uri="{BB962C8B-B14F-4D97-AF65-F5344CB8AC3E}">
        <p14:creationId xmlns:p14="http://schemas.microsoft.com/office/powerpoint/2010/main" val="2849898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52" y="545372"/>
            <a:ext cx="8382000" cy="304800"/>
          </a:xfrm>
          <a:solidFill>
            <a:srgbClr val="92D050"/>
          </a:solidFill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sz="2000" b="1" i="1" dirty="0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Measurement </a:t>
            </a:r>
            <a:r>
              <a:rPr lang="en-US" sz="2000" b="1" i="1" dirty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Uncertainty, Errors &amp; </a:t>
            </a:r>
            <a:r>
              <a:rPr lang="en-US" sz="2000" b="1" i="1" dirty="0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Estimation and EMI Aspects </a:t>
            </a:r>
            <a:endParaRPr lang="en-US" sz="2000" b="1" i="1" dirty="0">
              <a:solidFill>
                <a:srgbClr val="00206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Oval 3"/>
          <p:cNvSpPr/>
          <p:nvPr/>
        </p:nvSpPr>
        <p:spPr>
          <a:xfrm>
            <a:off x="1447801" y="2362200"/>
            <a:ext cx="2466974" cy="18288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>
                <a:solidFill>
                  <a:prstClr val="black"/>
                </a:solidFill>
              </a:rPr>
              <a:t>Sensor/</a:t>
            </a:r>
          </a:p>
          <a:p>
            <a:pPr algn="ctr">
              <a:defRPr/>
            </a:pPr>
            <a:r>
              <a:rPr lang="en-US" sz="2400" dirty="0">
                <a:solidFill>
                  <a:prstClr val="black"/>
                </a:solidFill>
              </a:rPr>
              <a:t>Transducer Uncertainty Assessment</a:t>
            </a:r>
          </a:p>
        </p:txBody>
      </p:sp>
      <p:sp>
        <p:nvSpPr>
          <p:cNvPr id="6" name="Rectangle 5"/>
          <p:cNvSpPr/>
          <p:nvPr/>
        </p:nvSpPr>
        <p:spPr>
          <a:xfrm>
            <a:off x="4286252" y="2514600"/>
            <a:ext cx="1772840" cy="13716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>
                <a:solidFill>
                  <a:prstClr val="black"/>
                </a:solidFill>
              </a:rPr>
              <a:t>Error Budget in Signal Conditioning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4114801" y="4572000"/>
            <a:ext cx="1944291" cy="1066800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>
                <a:solidFill>
                  <a:prstClr val="black"/>
                </a:solidFill>
              </a:rPr>
              <a:t>Computer/ Server/ Historian</a:t>
            </a:r>
          </a:p>
        </p:txBody>
      </p:sp>
      <p:sp>
        <p:nvSpPr>
          <p:cNvPr id="9" name="Left-Right Arrow 8"/>
          <p:cNvSpPr/>
          <p:nvPr/>
        </p:nvSpPr>
        <p:spPr>
          <a:xfrm rot="5400000">
            <a:off x="4747615" y="4047534"/>
            <a:ext cx="838202" cy="363141"/>
          </a:xfrm>
          <a:prstGeom prst="left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Left-Right Arrow 9"/>
          <p:cNvSpPr/>
          <p:nvPr/>
        </p:nvSpPr>
        <p:spPr>
          <a:xfrm>
            <a:off x="3486150" y="2971800"/>
            <a:ext cx="971550" cy="484188"/>
          </a:xfrm>
          <a:prstGeom prst="left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1" name="Right Arrow 10"/>
          <p:cNvSpPr/>
          <p:nvPr/>
        </p:nvSpPr>
        <p:spPr>
          <a:xfrm>
            <a:off x="6000750" y="2985294"/>
            <a:ext cx="487643" cy="457200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2" name="Cube 11"/>
          <p:cNvSpPr/>
          <p:nvPr/>
        </p:nvSpPr>
        <p:spPr>
          <a:xfrm>
            <a:off x="6400800" y="2141490"/>
            <a:ext cx="2362200" cy="2057400"/>
          </a:xfrm>
          <a:prstGeom prst="cub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>
                <a:solidFill>
                  <a:prstClr val="black"/>
                </a:solidFill>
              </a:rPr>
              <a:t>Parameter Monitoring/Alarms / Trips</a:t>
            </a:r>
          </a:p>
        </p:txBody>
      </p:sp>
      <p:sp>
        <p:nvSpPr>
          <p:cNvPr id="20491" name="TextBox 12"/>
          <p:cNvSpPr txBox="1">
            <a:spLocks noChangeArrowheads="1"/>
          </p:cNvSpPr>
          <p:nvPr/>
        </p:nvSpPr>
        <p:spPr bwMode="auto">
          <a:xfrm>
            <a:off x="3200996" y="1828800"/>
            <a:ext cx="3771900" cy="400110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000" i="1" dirty="0">
                <a:solidFill>
                  <a:prstClr val="black"/>
                </a:solidFill>
              </a:rPr>
              <a:t>Analog/Digital/</a:t>
            </a:r>
            <a:r>
              <a:rPr lang="el-GR" sz="2000" i="1" dirty="0">
                <a:solidFill>
                  <a:prstClr val="black"/>
                </a:solidFill>
              </a:rPr>
              <a:t>μ</a:t>
            </a:r>
            <a:r>
              <a:rPr lang="en-US" sz="2000" i="1" dirty="0">
                <a:solidFill>
                  <a:prstClr val="black"/>
                </a:solidFill>
              </a:rPr>
              <a:t>C Systems</a:t>
            </a:r>
            <a:r>
              <a:rPr lang="en-US" sz="2000" i="1" dirty="0" smtClean="0">
                <a:solidFill>
                  <a:prstClr val="black"/>
                </a:solidFill>
              </a:rPr>
              <a:t>/ ASICS</a:t>
            </a:r>
            <a:endParaRPr lang="en-US" sz="2000" i="1" dirty="0">
              <a:solidFill>
                <a:prstClr val="black"/>
              </a:solidFill>
            </a:endParaRPr>
          </a:p>
        </p:txBody>
      </p:sp>
      <p:sp>
        <p:nvSpPr>
          <p:cNvPr id="20492" name="TextBox 15"/>
          <p:cNvSpPr txBox="1">
            <a:spLocks noChangeArrowheads="1"/>
          </p:cNvSpPr>
          <p:nvPr/>
        </p:nvSpPr>
        <p:spPr bwMode="auto">
          <a:xfrm>
            <a:off x="2133600" y="5791200"/>
            <a:ext cx="5638800" cy="83099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400" i="1" dirty="0">
                <a:solidFill>
                  <a:prstClr val="black"/>
                </a:solidFill>
              </a:rPr>
              <a:t>Algorithm Solvers/ Number- Crunching/ Estimation/ Data-Processing/ Spectroscopy</a:t>
            </a:r>
          </a:p>
        </p:txBody>
      </p:sp>
      <p:sp>
        <p:nvSpPr>
          <p:cNvPr id="3" name="Left-Up Arrow 2"/>
          <p:cNvSpPr/>
          <p:nvPr/>
        </p:nvSpPr>
        <p:spPr>
          <a:xfrm>
            <a:off x="6000750" y="4191000"/>
            <a:ext cx="1143000" cy="1333500"/>
          </a:xfrm>
          <a:prstGeom prst="leftUpArrow">
            <a:avLst>
              <a:gd name="adj1" fmla="val 25000"/>
              <a:gd name="adj2" fmla="val 25000"/>
              <a:gd name="adj3" fmla="val 23334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796432" y="4793811"/>
            <a:ext cx="2152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</a:rPr>
              <a:t>Time Constants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796432" y="1083696"/>
            <a:ext cx="6966567" cy="52322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prstClr val="black"/>
                </a:solidFill>
              </a:rPr>
              <a:t>EMI  Shield – Conducted/ Radiated</a:t>
            </a:r>
          </a:p>
        </p:txBody>
      </p:sp>
      <p:sp>
        <p:nvSpPr>
          <p:cNvPr id="21" name="Pie 20"/>
          <p:cNvSpPr/>
          <p:nvPr/>
        </p:nvSpPr>
        <p:spPr>
          <a:xfrm rot="14785652">
            <a:off x="7033015" y="4032266"/>
            <a:ext cx="1371438" cy="1734484"/>
          </a:xfrm>
          <a:prstGeom prst="pie">
            <a:avLst>
              <a:gd name="adj1" fmla="val 0"/>
              <a:gd name="adj2" fmla="val 16200005"/>
            </a:avLst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581900" y="4801484"/>
            <a:ext cx="9090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</a:rPr>
              <a:t>HMI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939059" y="4056094"/>
            <a:ext cx="21478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</a:rPr>
              <a:t>Cable Selection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152401" y="1605593"/>
            <a:ext cx="1644032" cy="3700790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 smtClean="0">
                <a:solidFill>
                  <a:prstClr val="black"/>
                </a:solidFill>
              </a:rPr>
              <a:t>Process </a:t>
            </a:r>
          </a:p>
          <a:p>
            <a:pPr algn="ctr">
              <a:defRPr/>
            </a:pPr>
            <a:r>
              <a:rPr lang="en-US" sz="2400" i="1" dirty="0" smtClean="0">
                <a:solidFill>
                  <a:prstClr val="black"/>
                </a:solidFill>
              </a:rPr>
              <a:t>Systems/ Piping/ </a:t>
            </a:r>
            <a:r>
              <a:rPr lang="en-US" sz="2400" i="1" dirty="0" err="1" smtClean="0">
                <a:solidFill>
                  <a:prstClr val="black"/>
                </a:solidFill>
              </a:rPr>
              <a:t>Roto</a:t>
            </a:r>
            <a:r>
              <a:rPr lang="en-US" sz="2400" i="1" dirty="0" smtClean="0">
                <a:solidFill>
                  <a:prstClr val="black"/>
                </a:solidFill>
              </a:rPr>
              <a:t>-Dynamic </a:t>
            </a:r>
            <a:r>
              <a:rPr lang="en-US" sz="2400" i="1" dirty="0" err="1" smtClean="0">
                <a:solidFill>
                  <a:prstClr val="black"/>
                </a:solidFill>
              </a:rPr>
              <a:t>Eqpt</a:t>
            </a:r>
            <a:r>
              <a:rPr lang="en-US" sz="2400" i="1" dirty="0" smtClean="0">
                <a:solidFill>
                  <a:prstClr val="black"/>
                </a:solidFill>
              </a:rPr>
              <a:t>./ Structures</a:t>
            </a:r>
            <a:endParaRPr lang="en-US" sz="2800" dirty="0">
              <a:solidFill>
                <a:prstClr val="black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52400" y="158151"/>
            <a:ext cx="3505200" cy="33855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b="1" i="1" dirty="0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Earlier Maintenance  Paradigms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423867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04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04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204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204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6" grpId="0" animBg="1"/>
      <p:bldP spid="7" grpId="0" animBg="1"/>
      <p:bldP spid="9" grpId="0" animBg="1"/>
      <p:bldP spid="10" grpId="0" animBg="1"/>
      <p:bldP spid="11" grpId="0" animBg="1"/>
      <p:bldP spid="12" grpId="0" animBg="1"/>
      <p:bldP spid="20491" grpId="0" animBg="1"/>
      <p:bldP spid="20492" grpId="0" animBg="1"/>
      <p:bldP spid="3" grpId="0" animBg="1"/>
      <p:bldP spid="5" grpId="0"/>
      <p:bldP spid="17" grpId="0" animBg="1"/>
      <p:bldP spid="21" grpId="0" animBg="1"/>
      <p:bldP spid="24" grpId="0"/>
      <p:bldP spid="2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7162800" cy="685800"/>
          </a:xfrm>
          <a:solidFill>
            <a:srgbClr val="92D050"/>
          </a:solidFill>
        </p:spPr>
        <p:txBody>
          <a:bodyPr>
            <a:noAutofit/>
          </a:bodyPr>
          <a:lstStyle/>
          <a:p>
            <a:pPr>
              <a:defRPr/>
            </a:pPr>
            <a:r>
              <a:rPr lang="en-US" sz="2000" b="1" i="1" dirty="0" smtClean="0">
                <a:solidFill>
                  <a:srgbClr val="002060"/>
                </a:solidFill>
                <a:effectLst/>
                <a:latin typeface="Arial" pitchFamily="34" charset="0"/>
                <a:cs typeface="Arial" pitchFamily="34" charset="0"/>
              </a:rPr>
              <a:t>Integrated Sensing &amp; Smart  Control Concepts for </a:t>
            </a:r>
            <a:br>
              <a:rPr lang="en-US" sz="2000" b="1" i="1" dirty="0" smtClean="0">
                <a:solidFill>
                  <a:srgbClr val="002060"/>
                </a:solidFill>
                <a:effectLst/>
                <a:latin typeface="Arial" pitchFamily="34" charset="0"/>
                <a:cs typeface="Arial" pitchFamily="34" charset="0"/>
              </a:rPr>
            </a:br>
            <a:r>
              <a:rPr lang="en-US" sz="2000" b="1" i="1" dirty="0" smtClean="0">
                <a:solidFill>
                  <a:srgbClr val="002060"/>
                </a:solidFill>
                <a:effectLst/>
                <a:latin typeface="Arial" pitchFamily="34" charset="0"/>
                <a:cs typeface="Arial" pitchFamily="34" charset="0"/>
              </a:rPr>
              <a:t>Systems, Structures &amp; Equipment/Component (SSE/SSC)</a:t>
            </a:r>
            <a:endParaRPr lang="en-US" sz="2000" b="1" i="1" dirty="0">
              <a:solidFill>
                <a:srgbClr val="002060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Oval 3"/>
          <p:cNvSpPr/>
          <p:nvPr/>
        </p:nvSpPr>
        <p:spPr>
          <a:xfrm>
            <a:off x="1594422" y="1905003"/>
            <a:ext cx="2139378" cy="2743201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000" i="1" dirty="0" smtClean="0">
                <a:solidFill>
                  <a:prstClr val="black"/>
                </a:solidFill>
              </a:rPr>
              <a:t>Embedded Sensors/</a:t>
            </a:r>
          </a:p>
          <a:p>
            <a:pPr algn="ctr">
              <a:defRPr/>
            </a:pPr>
            <a:r>
              <a:rPr lang="en-US" sz="2000" i="1" dirty="0" smtClean="0">
                <a:solidFill>
                  <a:prstClr val="black"/>
                </a:solidFill>
              </a:rPr>
              <a:t>Actuators/ Controls</a:t>
            </a:r>
            <a:endParaRPr lang="en-US" sz="2000" i="1" dirty="0">
              <a:solidFill>
                <a:prstClr val="black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181598" y="2636973"/>
            <a:ext cx="2209800" cy="133350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400" dirty="0" smtClean="0">
              <a:solidFill>
                <a:prstClr val="black"/>
              </a:solidFill>
            </a:endParaRPr>
          </a:p>
          <a:p>
            <a:pPr algn="ctr">
              <a:defRPr/>
            </a:pPr>
            <a:endParaRPr lang="en-US" sz="2400" dirty="0" smtClean="0">
              <a:solidFill>
                <a:prstClr val="black"/>
              </a:solidFill>
            </a:endParaRPr>
          </a:p>
          <a:p>
            <a:pPr algn="ctr">
              <a:defRPr/>
            </a:pPr>
            <a:r>
              <a:rPr lang="en-US" i="1" dirty="0" smtClean="0">
                <a:solidFill>
                  <a:prstClr val="black"/>
                </a:solidFill>
              </a:rPr>
              <a:t>Signal Reconstruction/</a:t>
            </a:r>
          </a:p>
          <a:p>
            <a:pPr algn="ctr">
              <a:defRPr/>
            </a:pPr>
            <a:r>
              <a:rPr lang="en-US" i="1" dirty="0" smtClean="0">
                <a:solidFill>
                  <a:prstClr val="black"/>
                </a:solidFill>
              </a:rPr>
              <a:t>Data Analytics/</a:t>
            </a:r>
          </a:p>
          <a:p>
            <a:pPr algn="ctr">
              <a:defRPr/>
            </a:pPr>
            <a:r>
              <a:rPr lang="en-US" i="1" dirty="0" smtClean="0">
                <a:solidFill>
                  <a:prstClr val="black"/>
                </a:solidFill>
              </a:rPr>
              <a:t>Error Computation/ Cancellation</a:t>
            </a:r>
          </a:p>
          <a:p>
            <a:pPr algn="ctr">
              <a:defRPr/>
            </a:pPr>
            <a:endParaRPr lang="en-US" sz="2400" dirty="0" smtClean="0">
              <a:solidFill>
                <a:prstClr val="black"/>
              </a:solidFill>
            </a:endParaRPr>
          </a:p>
          <a:p>
            <a:pPr algn="ctr">
              <a:defRPr/>
            </a:pP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10" name="Left-Right Arrow 9"/>
          <p:cNvSpPr/>
          <p:nvPr/>
        </p:nvSpPr>
        <p:spPr>
          <a:xfrm>
            <a:off x="4419600" y="3034505"/>
            <a:ext cx="761998" cy="484188"/>
          </a:xfrm>
          <a:prstGeom prst="left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2" name="Cube 11"/>
          <p:cNvSpPr/>
          <p:nvPr/>
        </p:nvSpPr>
        <p:spPr>
          <a:xfrm>
            <a:off x="5046453" y="4674083"/>
            <a:ext cx="1828800" cy="1389925"/>
          </a:xfrm>
          <a:prstGeom prst="cub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000" i="1" dirty="0" smtClean="0">
                <a:solidFill>
                  <a:prstClr val="black"/>
                </a:solidFill>
              </a:rPr>
              <a:t>Estimation of Noisy Data/Signal</a:t>
            </a:r>
            <a:endParaRPr lang="en-US" sz="2000" dirty="0">
              <a:solidFill>
                <a:prstClr val="black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152400" y="1404610"/>
            <a:ext cx="1828807" cy="3700790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000" dirty="0" smtClean="0">
                <a:solidFill>
                  <a:prstClr val="black"/>
                </a:solidFill>
              </a:rPr>
              <a:t>Process </a:t>
            </a:r>
          </a:p>
          <a:p>
            <a:pPr algn="ctr">
              <a:defRPr/>
            </a:pPr>
            <a:r>
              <a:rPr lang="en-US" sz="2000" i="1" dirty="0" smtClean="0">
                <a:solidFill>
                  <a:prstClr val="black"/>
                </a:solidFill>
              </a:rPr>
              <a:t>Systems/  Piping/ </a:t>
            </a:r>
            <a:r>
              <a:rPr lang="en-US" sz="2000" i="1" dirty="0" err="1" smtClean="0">
                <a:solidFill>
                  <a:prstClr val="black"/>
                </a:solidFill>
              </a:rPr>
              <a:t>Roto</a:t>
            </a:r>
            <a:r>
              <a:rPr lang="en-US" sz="2000" i="1" dirty="0" smtClean="0">
                <a:solidFill>
                  <a:prstClr val="black"/>
                </a:solidFill>
              </a:rPr>
              <a:t>-Dynamic Eqpt./ Structures</a:t>
            </a:r>
            <a:endParaRPr lang="en-US" sz="2000" dirty="0">
              <a:solidFill>
                <a:prstClr val="black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286000" y="1143000"/>
            <a:ext cx="4267452" cy="40011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prstClr val="black"/>
                </a:solidFill>
              </a:rPr>
              <a:t>On-Line/Real-Time Monitoring of SSEs</a:t>
            </a:r>
            <a:endParaRPr lang="en-US" sz="2000" dirty="0">
              <a:solidFill>
                <a:prstClr val="black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057402" y="5107313"/>
            <a:ext cx="1982927" cy="1015663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 smtClean="0">
                <a:solidFill>
                  <a:prstClr val="black"/>
                </a:solidFill>
              </a:rPr>
              <a:t>Actuators for Performance Improvement</a:t>
            </a:r>
            <a:endParaRPr lang="en-US" sz="2000" i="1" dirty="0">
              <a:solidFill>
                <a:prstClr val="black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3352800" y="2344698"/>
            <a:ext cx="1066800" cy="17526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330868" y="2667000"/>
            <a:ext cx="108873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 smtClean="0">
                <a:solidFill>
                  <a:prstClr val="black"/>
                </a:solidFill>
              </a:rPr>
              <a:t>WSN or IOT Devices</a:t>
            </a:r>
            <a:endParaRPr lang="en-US" sz="2000" i="1" dirty="0">
              <a:solidFill>
                <a:prstClr val="black"/>
              </a:solidFill>
            </a:endParaRPr>
          </a:p>
        </p:txBody>
      </p:sp>
      <p:sp>
        <p:nvSpPr>
          <p:cNvPr id="11" name="Flowchart: Manual Operation 10"/>
          <p:cNvSpPr/>
          <p:nvPr/>
        </p:nvSpPr>
        <p:spPr>
          <a:xfrm rot="16200000">
            <a:off x="521330" y="1209674"/>
            <a:ext cx="3700790" cy="4133850"/>
          </a:xfrm>
          <a:prstGeom prst="flowChartManualOperation">
            <a:avLst/>
          </a:prstGeom>
          <a:noFill/>
          <a:ln w="5080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9" name="Bent Arrow 18"/>
          <p:cNvSpPr/>
          <p:nvPr/>
        </p:nvSpPr>
        <p:spPr>
          <a:xfrm rot="16200000">
            <a:off x="928840" y="4645950"/>
            <a:ext cx="980415" cy="1276708"/>
          </a:xfrm>
          <a:prstGeom prst="ben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8" name="Down Arrow 7"/>
          <p:cNvSpPr/>
          <p:nvPr/>
        </p:nvSpPr>
        <p:spPr>
          <a:xfrm>
            <a:off x="5741394" y="4000499"/>
            <a:ext cx="319379" cy="867839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Cube 19"/>
          <p:cNvSpPr/>
          <p:nvPr/>
        </p:nvSpPr>
        <p:spPr>
          <a:xfrm>
            <a:off x="7008028" y="4648204"/>
            <a:ext cx="1828800" cy="1389925"/>
          </a:xfrm>
          <a:prstGeom prst="cub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000" i="1" dirty="0" smtClean="0">
                <a:solidFill>
                  <a:prstClr val="black"/>
                </a:solidFill>
              </a:rPr>
              <a:t>Data Servers/ Historian</a:t>
            </a:r>
            <a:endParaRPr lang="en-US" sz="2000" dirty="0">
              <a:solidFill>
                <a:prstClr val="black"/>
              </a:solidFill>
            </a:endParaRPr>
          </a:p>
        </p:txBody>
      </p:sp>
      <p:sp>
        <p:nvSpPr>
          <p:cNvPr id="14" name="Bent Arrow 13"/>
          <p:cNvSpPr/>
          <p:nvPr/>
        </p:nvSpPr>
        <p:spPr>
          <a:xfrm rot="5400000">
            <a:off x="6762830" y="3638633"/>
            <a:ext cx="1866738" cy="609600"/>
          </a:xfrm>
          <a:prstGeom prst="bentArrow">
            <a:avLst>
              <a:gd name="adj1" fmla="val 25000"/>
              <a:gd name="adj2" fmla="val 22688"/>
              <a:gd name="adj3" fmla="val 25000"/>
              <a:gd name="adj4" fmla="val 43750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22" name="TextBox 15"/>
          <p:cNvSpPr txBox="1">
            <a:spLocks noChangeArrowheads="1"/>
          </p:cNvSpPr>
          <p:nvPr/>
        </p:nvSpPr>
        <p:spPr bwMode="auto">
          <a:xfrm>
            <a:off x="4116238" y="6082098"/>
            <a:ext cx="4874428" cy="70788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000" i="1" dirty="0">
                <a:solidFill>
                  <a:prstClr val="black"/>
                </a:solidFill>
              </a:rPr>
              <a:t>Algorithm Solvers/ Number- Crunching/ Estimation/ Data-Processing/ Spectroscopy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027886" y="2228617"/>
            <a:ext cx="945527" cy="46166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2400" b="1" i="1" dirty="0" smtClean="0"/>
              <a:t>Cloud</a:t>
            </a:r>
            <a:endParaRPr lang="en-US" sz="2400" b="1" i="1" dirty="0"/>
          </a:p>
        </p:txBody>
      </p:sp>
      <p:sp>
        <p:nvSpPr>
          <p:cNvPr id="23" name="Down Arrow 22"/>
          <p:cNvSpPr/>
          <p:nvPr/>
        </p:nvSpPr>
        <p:spPr>
          <a:xfrm rot="10800000">
            <a:off x="8310148" y="2623146"/>
            <a:ext cx="381001" cy="2209802"/>
          </a:xfrm>
          <a:prstGeom prst="down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Down Arrow 23"/>
          <p:cNvSpPr/>
          <p:nvPr/>
        </p:nvSpPr>
        <p:spPr>
          <a:xfrm rot="5400000">
            <a:off x="4263948" y="5009260"/>
            <a:ext cx="498552" cy="1031952"/>
          </a:xfrm>
          <a:prstGeom prst="down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3581400" y="1918235"/>
            <a:ext cx="1295400" cy="36933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i="1" dirty="0" smtClean="0"/>
              <a:t>EMI Shields</a:t>
            </a:r>
            <a:endParaRPr lang="en-US" b="1" i="1" dirty="0"/>
          </a:p>
        </p:txBody>
      </p:sp>
      <p:pic>
        <p:nvPicPr>
          <p:cNvPr id="26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8029" y="826462"/>
            <a:ext cx="1828800" cy="1264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8" name="TextBox 27"/>
          <p:cNvSpPr txBox="1"/>
          <p:nvPr/>
        </p:nvSpPr>
        <p:spPr>
          <a:xfrm>
            <a:off x="5121931" y="1979790"/>
            <a:ext cx="2329133" cy="58477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1600" b="1" i="1" dirty="0" smtClean="0"/>
              <a:t>Parameter Monitoring/ Alarms/Plant Protection</a:t>
            </a:r>
            <a:endParaRPr lang="en-US" sz="1600" b="1" i="1" dirty="0"/>
          </a:p>
        </p:txBody>
      </p:sp>
    </p:spTree>
    <p:extLst>
      <p:ext uri="{BB962C8B-B14F-4D97-AF65-F5344CB8AC3E}">
        <p14:creationId xmlns:p14="http://schemas.microsoft.com/office/powerpoint/2010/main" val="2271605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6" grpId="0" animBg="1"/>
      <p:bldP spid="10" grpId="0" animBg="1"/>
      <p:bldP spid="12" grpId="0" animBg="1"/>
      <p:bldP spid="15" grpId="0" animBg="1"/>
      <p:bldP spid="13" grpId="0" animBg="1"/>
      <p:bldP spid="5" grpId="0" animBg="1"/>
      <p:bldP spid="19" grpId="0" animBg="1"/>
      <p:bldP spid="8" grpId="0" animBg="1"/>
      <p:bldP spid="20" grpId="0" animBg="1"/>
      <p:bldP spid="14" grpId="0" animBg="1"/>
      <p:bldP spid="22" grpId="0" animBg="1"/>
      <p:bldP spid="18" grpId="0" animBg="1"/>
      <p:bldP spid="23" grpId="0" animBg="1"/>
      <p:bldP spid="24" grpId="0" animBg="1"/>
      <p:bldP spid="2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35142" y="245025"/>
            <a:ext cx="6172200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b="1" i="1" dirty="0" smtClean="0">
                <a:solidFill>
                  <a:prstClr val="black"/>
                </a:solidFill>
              </a:rPr>
              <a:t>Incorporating the Information Back-bone in Industrial Facilities</a:t>
            </a:r>
            <a:endParaRPr lang="en-US" b="1" i="1" dirty="0">
              <a:solidFill>
                <a:prstClr val="black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03124" y="2213130"/>
            <a:ext cx="1930476" cy="1477328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b="1" i="1" dirty="0" smtClean="0">
                <a:solidFill>
                  <a:prstClr val="black"/>
                </a:solidFill>
              </a:rPr>
              <a:t>Mechanical</a:t>
            </a:r>
            <a:r>
              <a:rPr lang="en-US" dirty="0" smtClean="0">
                <a:solidFill>
                  <a:prstClr val="black"/>
                </a:solidFill>
              </a:rPr>
              <a:t>/ Structures, Piping, </a:t>
            </a:r>
            <a:r>
              <a:rPr lang="en-US" dirty="0" err="1" smtClean="0">
                <a:solidFill>
                  <a:prstClr val="black"/>
                </a:solidFill>
              </a:rPr>
              <a:t>Roto</a:t>
            </a:r>
            <a:r>
              <a:rPr lang="en-US" dirty="0" smtClean="0">
                <a:solidFill>
                  <a:prstClr val="black"/>
                </a:solidFill>
              </a:rPr>
              <a:t>-Dynamic Eqpt., </a:t>
            </a:r>
            <a:r>
              <a:rPr lang="en-US" b="1" i="1" dirty="0" smtClean="0">
                <a:solidFill>
                  <a:prstClr val="black"/>
                </a:solidFill>
              </a:rPr>
              <a:t>DGs,</a:t>
            </a:r>
            <a:r>
              <a:rPr lang="en-US" dirty="0" smtClean="0">
                <a:solidFill>
                  <a:prstClr val="black"/>
                </a:solidFill>
              </a:rPr>
              <a:t> Process Eqpt. etc. 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286001" y="2230056"/>
            <a:ext cx="1838864" cy="1200329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b="1" i="1" dirty="0" smtClean="0">
                <a:solidFill>
                  <a:prstClr val="black"/>
                </a:solidFill>
              </a:rPr>
              <a:t>Electrical,</a:t>
            </a:r>
            <a:r>
              <a:rPr lang="en-US" dirty="0" smtClean="0">
                <a:solidFill>
                  <a:prstClr val="black"/>
                </a:solidFill>
              </a:rPr>
              <a:t> Power Supplies/VFDs, Power Devices, </a:t>
            </a:r>
            <a:r>
              <a:rPr lang="en-US" b="1" i="1" dirty="0" smtClean="0">
                <a:solidFill>
                  <a:prstClr val="black"/>
                </a:solidFill>
              </a:rPr>
              <a:t>DGs</a:t>
            </a:r>
            <a:r>
              <a:rPr lang="en-US" dirty="0" smtClean="0">
                <a:solidFill>
                  <a:prstClr val="black"/>
                </a:solidFill>
              </a:rPr>
              <a:t>, etc.  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289844" y="2230056"/>
            <a:ext cx="2034756" cy="1477328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b="1" i="1" dirty="0" smtClean="0">
                <a:solidFill>
                  <a:prstClr val="black"/>
                </a:solidFill>
              </a:rPr>
              <a:t>Instrumentation</a:t>
            </a:r>
            <a:r>
              <a:rPr lang="en-US" dirty="0" smtClean="0">
                <a:solidFill>
                  <a:prstClr val="black"/>
                </a:solidFill>
              </a:rPr>
              <a:t>, Process Sensors, Chemical-Electro-Chemical, Domain-specific Inst.  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476999" y="2213150"/>
            <a:ext cx="2447221" cy="1477328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b="1" i="1" dirty="0" smtClean="0">
                <a:solidFill>
                  <a:prstClr val="black"/>
                </a:solidFill>
              </a:rPr>
              <a:t>Computer based Systems</a:t>
            </a:r>
            <a:r>
              <a:rPr lang="en-US" dirty="0" smtClean="0">
                <a:solidFill>
                  <a:prstClr val="black"/>
                </a:solidFill>
              </a:rPr>
              <a:t>, Embedded Real-time Sys. &amp; OS, DAC, Historians, Alarm-Trip Annunciations, etc. 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4" name="Left-Up Arrow 13"/>
          <p:cNvSpPr/>
          <p:nvPr/>
        </p:nvSpPr>
        <p:spPr>
          <a:xfrm>
            <a:off x="6324600" y="3810000"/>
            <a:ext cx="838219" cy="879952"/>
          </a:xfrm>
          <a:prstGeom prst="leftUp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5" name="Left-Up Arrow 14"/>
          <p:cNvSpPr/>
          <p:nvPr/>
        </p:nvSpPr>
        <p:spPr>
          <a:xfrm>
            <a:off x="6300158" y="4419600"/>
            <a:ext cx="1699047" cy="846890"/>
          </a:xfrm>
          <a:prstGeom prst="leftUp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6" name="Down Arrow 15"/>
          <p:cNvSpPr/>
          <p:nvPr/>
        </p:nvSpPr>
        <p:spPr>
          <a:xfrm>
            <a:off x="8153400" y="3707385"/>
            <a:ext cx="381000" cy="1931424"/>
          </a:xfrm>
          <a:prstGeom prst="down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400800" y="5682734"/>
            <a:ext cx="2438400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b="1" i="1" dirty="0" smtClean="0">
                <a:solidFill>
                  <a:prstClr val="black"/>
                </a:solidFill>
              </a:rPr>
              <a:t>Cyber-Physical Systems</a:t>
            </a:r>
            <a:endParaRPr lang="en-US" b="1" i="1" dirty="0">
              <a:solidFill>
                <a:prstClr val="black"/>
              </a:solidFill>
            </a:endParaRPr>
          </a:p>
        </p:txBody>
      </p:sp>
      <p:sp>
        <p:nvSpPr>
          <p:cNvPr id="18" name="Down Arrow 17"/>
          <p:cNvSpPr/>
          <p:nvPr/>
        </p:nvSpPr>
        <p:spPr>
          <a:xfrm>
            <a:off x="1066800" y="3984366"/>
            <a:ext cx="533400" cy="1698371"/>
          </a:xfrm>
          <a:prstGeom prst="down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9" name="Down Arrow 18"/>
          <p:cNvSpPr/>
          <p:nvPr/>
        </p:nvSpPr>
        <p:spPr>
          <a:xfrm>
            <a:off x="4991099" y="3984363"/>
            <a:ext cx="533400" cy="1698372"/>
          </a:xfrm>
          <a:prstGeom prst="down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0" name="Down Arrow 19"/>
          <p:cNvSpPr/>
          <p:nvPr/>
        </p:nvSpPr>
        <p:spPr>
          <a:xfrm>
            <a:off x="2819400" y="3984363"/>
            <a:ext cx="609600" cy="1698370"/>
          </a:xfrm>
          <a:prstGeom prst="down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57200" y="4291382"/>
            <a:ext cx="5768555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prstClr val="black"/>
                </a:solidFill>
              </a:rPr>
              <a:t>Sensors, Signal Conditioning/Recovery, Data Acquisition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57200" y="4886343"/>
            <a:ext cx="5768555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prstClr val="black"/>
                </a:solidFill>
              </a:rPr>
              <a:t>Embedded Computer based Systems for Controls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57199" y="5682734"/>
            <a:ext cx="5768557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i="1" dirty="0" smtClean="0">
                <a:solidFill>
                  <a:srgbClr val="0070C0"/>
                </a:solidFill>
              </a:rPr>
              <a:t>Decision Making &amp; Auto-Closure of the FDD Loop</a:t>
            </a:r>
            <a:endParaRPr lang="en-US" b="1" i="1" dirty="0">
              <a:solidFill>
                <a:srgbClr val="0070C0"/>
              </a:solidFill>
            </a:endParaRPr>
          </a:p>
        </p:txBody>
      </p:sp>
      <p:sp>
        <p:nvSpPr>
          <p:cNvPr id="6" name="Down Arrow 5"/>
          <p:cNvSpPr/>
          <p:nvPr/>
        </p:nvSpPr>
        <p:spPr>
          <a:xfrm>
            <a:off x="4040598" y="620108"/>
            <a:ext cx="1066800" cy="762000"/>
          </a:xfrm>
          <a:prstGeom prst="down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04800" y="6216134"/>
            <a:ext cx="8610600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b="1" i="1" dirty="0" smtClean="0">
                <a:solidFill>
                  <a:srgbClr val="0070C0"/>
                </a:solidFill>
              </a:rPr>
              <a:t>Prompting Human Operator on Actions to be Taken / Prompting/Initiating </a:t>
            </a:r>
            <a:r>
              <a:rPr lang="en-US" b="1" i="1" dirty="0" err="1" smtClean="0">
                <a:solidFill>
                  <a:srgbClr val="0070C0"/>
                </a:solidFill>
              </a:rPr>
              <a:t>Maint</a:t>
            </a:r>
            <a:r>
              <a:rPr lang="en-US" b="1" i="1" dirty="0" smtClean="0">
                <a:solidFill>
                  <a:srgbClr val="0070C0"/>
                </a:solidFill>
              </a:rPr>
              <a:t>. Action </a:t>
            </a:r>
            <a:endParaRPr lang="en-US" b="1" i="1" dirty="0">
              <a:solidFill>
                <a:srgbClr val="0070C0"/>
              </a:solidFill>
            </a:endParaRPr>
          </a:p>
        </p:txBody>
      </p:sp>
      <p:sp>
        <p:nvSpPr>
          <p:cNvPr id="29" name="Oval 28"/>
          <p:cNvSpPr/>
          <p:nvPr/>
        </p:nvSpPr>
        <p:spPr>
          <a:xfrm>
            <a:off x="203124" y="4114800"/>
            <a:ext cx="8712276" cy="262306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1" name="Right Brace 10"/>
          <p:cNvSpPr/>
          <p:nvPr/>
        </p:nvSpPr>
        <p:spPr>
          <a:xfrm rot="16200000">
            <a:off x="4237557" y="-2523987"/>
            <a:ext cx="719610" cy="8788476"/>
          </a:xfrm>
          <a:prstGeom prst="righ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2" name="Oval 1"/>
          <p:cNvSpPr/>
          <p:nvPr/>
        </p:nvSpPr>
        <p:spPr>
          <a:xfrm>
            <a:off x="170725" y="5231233"/>
            <a:ext cx="8753496" cy="1403866"/>
          </a:xfrm>
          <a:prstGeom prst="ellipse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03125" y="3664469"/>
            <a:ext cx="6121476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b="1" i="1" dirty="0" smtClean="0">
                <a:solidFill>
                  <a:prstClr val="black"/>
                </a:solidFill>
              </a:rPr>
              <a:t>Hybrid/Empirical Models of Systems, Structures, Eqpt. Inst.</a:t>
            </a:r>
            <a:endParaRPr lang="en-US" b="1" i="1" dirty="0">
              <a:solidFill>
                <a:prstClr val="black"/>
              </a:solidFill>
            </a:endParaRPr>
          </a:p>
        </p:txBody>
      </p:sp>
      <p:sp>
        <p:nvSpPr>
          <p:cNvPr id="4" name="Oval 3"/>
          <p:cNvSpPr/>
          <p:nvPr/>
        </p:nvSpPr>
        <p:spPr>
          <a:xfrm>
            <a:off x="838200" y="3048000"/>
            <a:ext cx="1981200" cy="38238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862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12" grpId="0" animBg="1"/>
      <p:bldP spid="13" grpId="0" animBg="1"/>
      <p:bldP spid="21" grpId="0" animBg="1"/>
      <p:bldP spid="27" grpId="0" animBg="1"/>
      <p:bldP spid="29" grpId="0" animBg="1"/>
      <p:bldP spid="2" grpId="0" animBg="1"/>
      <p:bldP spid="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8" name="Picture 8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793" y="734140"/>
            <a:ext cx="2894707" cy="18644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79075" y="152400"/>
            <a:ext cx="7553472" cy="40011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i="1" dirty="0" smtClean="0">
                <a:solidFill>
                  <a:prstClr val="black"/>
                </a:solidFill>
              </a:rPr>
              <a:t>Plant-wide Monitoring  ---  Evolution of  Control Room Design/Layout</a:t>
            </a:r>
            <a:endParaRPr lang="en-US" sz="2000" b="1" i="1" dirty="0">
              <a:solidFill>
                <a:prstClr val="black"/>
              </a:solidFill>
            </a:endParaRPr>
          </a:p>
        </p:txBody>
      </p:sp>
      <p:pic>
        <p:nvPicPr>
          <p:cNvPr id="14" name="Picture 7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1" y="1097519"/>
            <a:ext cx="2739176" cy="19494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173968" y="2777539"/>
            <a:ext cx="2209800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i="1" dirty="0" smtClean="0">
                <a:solidFill>
                  <a:prstClr val="black"/>
                </a:solidFill>
              </a:rPr>
              <a:t>Ergonomics  &amp; Anthropometrics </a:t>
            </a:r>
            <a:endParaRPr lang="en-US" b="1" i="1" dirty="0">
              <a:solidFill>
                <a:prstClr val="black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172419" y="3457321"/>
            <a:ext cx="2819400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i="1" dirty="0" smtClean="0">
                <a:solidFill>
                  <a:prstClr val="black"/>
                </a:solidFill>
              </a:rPr>
              <a:t>Data  Mining/ Future  Decisions on  Mined Data</a:t>
            </a:r>
            <a:endParaRPr lang="en-US" b="1" i="1" dirty="0">
              <a:solidFill>
                <a:prstClr val="black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172200" y="4229854"/>
            <a:ext cx="2743200" cy="1200329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i="1" dirty="0" smtClean="0">
                <a:solidFill>
                  <a:prstClr val="black"/>
                </a:solidFill>
              </a:rPr>
              <a:t>On-Line Data Processing/Intelligent Alarms/System Alerts/</a:t>
            </a:r>
          </a:p>
          <a:p>
            <a:pPr algn="ctr"/>
            <a:r>
              <a:rPr lang="en-US" b="1" i="1" dirty="0" smtClean="0">
                <a:solidFill>
                  <a:prstClr val="black"/>
                </a:solidFill>
              </a:rPr>
              <a:t>Automated Decision</a:t>
            </a:r>
            <a:endParaRPr lang="en-US" b="1" i="1" dirty="0">
              <a:solidFill>
                <a:prstClr val="black"/>
              </a:solidFill>
            </a:endParaRPr>
          </a:p>
        </p:txBody>
      </p:sp>
      <p:pic>
        <p:nvPicPr>
          <p:cNvPr id="3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1449352"/>
            <a:ext cx="2667000" cy="20079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7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8015" y="2359260"/>
            <a:ext cx="2743200" cy="18964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" name="Picture 14" descr="AI FOR GOOD - Augmented Intelligence - YouTube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88" t="70" r="9788" b="50805"/>
          <a:stretch/>
        </p:blipFill>
        <p:spPr bwMode="auto">
          <a:xfrm>
            <a:off x="6340416" y="5690416"/>
            <a:ext cx="2624650" cy="901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Published Article in Neural Computing and Applications - Universität Hambur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32" t="20496" r="10634" b="23757"/>
          <a:stretch/>
        </p:blipFill>
        <p:spPr bwMode="auto">
          <a:xfrm>
            <a:off x="3907823" y="5690417"/>
            <a:ext cx="2438400" cy="901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31">
            <a:extLst>
              <a:ext uri="{FF2B5EF4-FFF2-40B4-BE49-F238E27FC236}">
                <a16:creationId xmlns="" xmlns:a16="http://schemas.microsoft.com/office/drawing/2014/main" id="{E9C152A3-4F54-031C-101C-0AE0C7A827E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9913" y="4648200"/>
            <a:ext cx="3697912" cy="2101646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35471EA3-F3BD-234E-09C6-50EE164DE885}"/>
              </a:ext>
            </a:extLst>
          </p:cNvPr>
          <p:cNvSpPr txBox="1"/>
          <p:nvPr/>
        </p:nvSpPr>
        <p:spPr>
          <a:xfrm>
            <a:off x="204170" y="4460676"/>
            <a:ext cx="3415999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defTabSz="457200"/>
            <a:r>
              <a:rPr lang="en-US" dirty="0">
                <a:solidFill>
                  <a:prstClr val="black"/>
                </a:solidFill>
              </a:rPr>
              <a:t>Increased use of SCADA &amp; XR tools</a:t>
            </a:r>
            <a:endParaRPr lang="en-IN" dirty="0">
              <a:solidFill>
                <a:prstClr val="black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E6777DA6-0EDA-4A56-9DC8-12700DB9AB5E}"/>
              </a:ext>
            </a:extLst>
          </p:cNvPr>
          <p:cNvSpPr txBox="1"/>
          <p:nvPr/>
        </p:nvSpPr>
        <p:spPr>
          <a:xfrm>
            <a:off x="7065817" y="1183594"/>
            <a:ext cx="1902124" cy="92333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prstClr val="black"/>
                </a:solidFill>
              </a:rPr>
              <a:t>HMI,  Cybernetics &amp;  Cognitive Engineering</a:t>
            </a:r>
          </a:p>
        </p:txBody>
      </p:sp>
    </p:spTree>
    <p:extLst>
      <p:ext uri="{BB962C8B-B14F-4D97-AF65-F5344CB8AC3E}">
        <p14:creationId xmlns:p14="http://schemas.microsoft.com/office/powerpoint/2010/main" val="2493946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3" grpId="0" animBg="1"/>
      <p:bldP spid="25" grpId="0" animBg="1"/>
      <p:bldP spid="33" grpId="0" animBg="1"/>
      <p:bldP spid="1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35142" y="245025"/>
            <a:ext cx="6172200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Typical Industrial Complex/Process Plant/Transportation Vehicle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55575" y="2743200"/>
            <a:ext cx="1961653" cy="1477328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b="1" i="1" dirty="0" smtClean="0"/>
              <a:t>Mechanical</a:t>
            </a:r>
            <a:r>
              <a:rPr lang="en-US" dirty="0" smtClean="0"/>
              <a:t>/ Structures, Piping, </a:t>
            </a:r>
            <a:r>
              <a:rPr lang="en-US" dirty="0" err="1" smtClean="0"/>
              <a:t>Roto</a:t>
            </a:r>
            <a:r>
              <a:rPr lang="en-US" dirty="0" smtClean="0"/>
              <a:t>-Dynamic Eqpt., DGs, </a:t>
            </a:r>
          </a:p>
          <a:p>
            <a:r>
              <a:rPr lang="en-US" dirty="0" smtClean="0"/>
              <a:t>Process Eqpt. etc. 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208917" y="2743199"/>
            <a:ext cx="1838864" cy="1200329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b="1" i="1" dirty="0" smtClean="0"/>
              <a:t>Electrical,</a:t>
            </a:r>
            <a:r>
              <a:rPr lang="en-US" dirty="0" smtClean="0"/>
              <a:t> Power Supplies/VFDs, Power Devices, DGs, etc.  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244197" y="2743200"/>
            <a:ext cx="2034756" cy="1477328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b="1" i="1" dirty="0" smtClean="0"/>
              <a:t>Instrumentation</a:t>
            </a:r>
            <a:r>
              <a:rPr lang="en-US" dirty="0" smtClean="0"/>
              <a:t>, Process Sensors, Chemical-Electro-Chemical, Domain-specific Inst.  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472370" y="2743200"/>
            <a:ext cx="2519230" cy="1477328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b="1" i="1" dirty="0" smtClean="0"/>
              <a:t>Computer based Systems</a:t>
            </a:r>
            <a:r>
              <a:rPr lang="en-US" dirty="0" smtClean="0"/>
              <a:t>, Embedded Real-time Sys. &amp; OS, DAC, Historians, Alarm-Trip Annunciations, etc. </a:t>
            </a:r>
            <a:endParaRPr lang="en-US" dirty="0"/>
          </a:p>
        </p:txBody>
      </p:sp>
      <p:pic>
        <p:nvPicPr>
          <p:cNvPr id="22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66" t="29389" r="2326" b="628"/>
          <a:stretch/>
        </p:blipFill>
        <p:spPr bwMode="auto">
          <a:xfrm>
            <a:off x="7816270" y="696402"/>
            <a:ext cx="1219487" cy="922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" name="Picture 2" descr="Image result for aircraft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9090" y="899308"/>
            <a:ext cx="1624380" cy="922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017" y="1360473"/>
            <a:ext cx="1515763" cy="8140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9416" y="1666769"/>
            <a:ext cx="1209674" cy="770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2517" y="824808"/>
            <a:ext cx="1274473" cy="6991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Down Arrow 5"/>
          <p:cNvSpPr/>
          <p:nvPr/>
        </p:nvSpPr>
        <p:spPr>
          <a:xfrm>
            <a:off x="3986166" y="620108"/>
            <a:ext cx="1066800" cy="762000"/>
          </a:xfrm>
          <a:prstGeom prst="down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Chemical Industry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229" y="374039"/>
            <a:ext cx="1015599" cy="1008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etrochemical and Chemical Industries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82"/>
          <a:stretch/>
        </p:blipFill>
        <p:spPr bwMode="auto">
          <a:xfrm>
            <a:off x="1291085" y="970495"/>
            <a:ext cx="1676679" cy="919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hemical Plant 3D Model $119 - .max .fbx - Free3D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428" y="1382108"/>
            <a:ext cx="1063203" cy="1063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ight Brace 10"/>
          <p:cNvSpPr/>
          <p:nvPr/>
        </p:nvSpPr>
        <p:spPr>
          <a:xfrm rot="16200000">
            <a:off x="4221320" y="-1875893"/>
            <a:ext cx="702685" cy="8926189"/>
          </a:xfrm>
          <a:prstGeom prst="righ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2" descr="Nord-Stream-Turbine weiterhin in Deutschland | kurier.at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6716" y="5421171"/>
            <a:ext cx="2298900" cy="1293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 descr="Pumps, Valves and Service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68" y="4204713"/>
            <a:ext cx="2099349" cy="1180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6" descr="Electric Power Station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916"/>
          <a:stretch/>
        </p:blipFill>
        <p:spPr bwMode="auto">
          <a:xfrm>
            <a:off x="2208917" y="4092105"/>
            <a:ext cx="2021924" cy="1329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AutoShape 8" descr="Instrumentation and Control Services - CP Engineering Service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8980" y="4220528"/>
            <a:ext cx="2087125" cy="11740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6" name="Picture 12" descr="Computer based Information Systems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2370" y="4016591"/>
            <a:ext cx="2596932" cy="2681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Oval 26"/>
          <p:cNvSpPr/>
          <p:nvPr/>
        </p:nvSpPr>
        <p:spPr>
          <a:xfrm>
            <a:off x="749153" y="3561144"/>
            <a:ext cx="1981200" cy="38238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What Tests Are Required for Diesel Generator? - Electrical Engineering 123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280" y="5309386"/>
            <a:ext cx="2017724" cy="1490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1592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10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10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6" grpId="0" animBg="1"/>
      <p:bldP spid="11" grpId="0" animBg="1"/>
      <p:bldP spid="27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55268"/>
            <a:ext cx="4648200" cy="4812002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4" descr="R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3840" y="1752600"/>
            <a:ext cx="4876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4137947" y="277623"/>
            <a:ext cx="4708585" cy="400110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en-US" sz="2000" b="1" i="1" dirty="0"/>
              <a:t>Duplicating Physical </a:t>
            </a:r>
            <a:r>
              <a:rPr lang="en-US" sz="2000" b="1" i="1" dirty="0" smtClean="0"/>
              <a:t>Assets in </a:t>
            </a:r>
            <a:r>
              <a:rPr lang="en-US" sz="2000" b="1" i="1" dirty="0"/>
              <a:t>Digital form </a:t>
            </a:r>
          </a:p>
        </p:txBody>
      </p:sp>
      <p:sp>
        <p:nvSpPr>
          <p:cNvPr id="7" name="Rectangle 6"/>
          <p:cNvSpPr/>
          <p:nvPr/>
        </p:nvSpPr>
        <p:spPr>
          <a:xfrm>
            <a:off x="533426" y="5715052"/>
            <a:ext cx="3059684" cy="461665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en-US" sz="2400" b="1" i="1" dirty="0"/>
              <a:t>Creating Digital  Twins</a:t>
            </a:r>
          </a:p>
        </p:txBody>
      </p:sp>
      <p:sp>
        <p:nvSpPr>
          <p:cNvPr id="8" name="Rounded Rectangle 7"/>
          <p:cNvSpPr/>
          <p:nvPr/>
        </p:nvSpPr>
        <p:spPr>
          <a:xfrm rot="1292113">
            <a:off x="1412286" y="2333776"/>
            <a:ext cx="6243432" cy="2045186"/>
          </a:xfrm>
          <a:prstGeom prst="round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6585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464" y="1066801"/>
            <a:ext cx="8631936" cy="5394960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  <a:extLst/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396240" y="304800"/>
            <a:ext cx="3870960" cy="304800"/>
          </a:xfrm>
          <a:solidFill>
            <a:srgbClr val="FFC000"/>
          </a:solidFill>
        </p:spPr>
        <p:txBody>
          <a:bodyPr>
            <a:normAutofit fontScale="90000"/>
          </a:bodyPr>
          <a:lstStyle/>
          <a:p>
            <a:r>
              <a:rPr lang="en-US" sz="2400" b="1" i="1" dirty="0" smtClean="0"/>
              <a:t>Digital Twins for Equipment</a:t>
            </a:r>
            <a:endParaRPr lang="en-US" sz="2400" b="1" i="1" dirty="0"/>
          </a:p>
        </p:txBody>
      </p:sp>
      <p:sp>
        <p:nvSpPr>
          <p:cNvPr id="2" name="Oval 1"/>
          <p:cNvSpPr/>
          <p:nvPr/>
        </p:nvSpPr>
        <p:spPr>
          <a:xfrm>
            <a:off x="1295400" y="1835616"/>
            <a:ext cx="4191000" cy="1447800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76400" y="2082463"/>
            <a:ext cx="3581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FFFF00"/>
                </a:solidFill>
              </a:rPr>
              <a:t>Continuously Updated with Real-time Data</a:t>
            </a:r>
            <a:endParaRPr lang="en-US" sz="2800" b="1" dirty="0">
              <a:solidFill>
                <a:srgbClr val="FFFF00"/>
              </a:solidFill>
            </a:endParaRPr>
          </a:p>
        </p:txBody>
      </p:sp>
      <p:sp>
        <p:nvSpPr>
          <p:cNvPr id="5" name="Curved Up Arrow 4"/>
          <p:cNvSpPr/>
          <p:nvPr/>
        </p:nvSpPr>
        <p:spPr>
          <a:xfrm rot="15849542">
            <a:off x="5175789" y="2641476"/>
            <a:ext cx="1380539" cy="598064"/>
          </a:xfrm>
          <a:prstGeom prst="curvedUp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Curved Right Arrow 5"/>
          <p:cNvSpPr/>
          <p:nvPr/>
        </p:nvSpPr>
        <p:spPr>
          <a:xfrm>
            <a:off x="609600" y="2559516"/>
            <a:ext cx="533400" cy="1273344"/>
          </a:xfrm>
          <a:prstGeom prst="curved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0072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92419" y="241875"/>
            <a:ext cx="5996962" cy="46166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marL="114300" lvl="1" algn="just"/>
            <a:r>
              <a:rPr lang="en-US" sz="2400" b="1" i="1" dirty="0" smtClean="0">
                <a:solidFill>
                  <a:prstClr val="black"/>
                </a:solidFill>
              </a:rPr>
              <a:t>Continuous  Updating  with  Real-time  Data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191" y="965218"/>
            <a:ext cx="8556990" cy="541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Oval 1"/>
          <p:cNvSpPr/>
          <p:nvPr/>
        </p:nvSpPr>
        <p:spPr>
          <a:xfrm>
            <a:off x="2286000" y="1371600"/>
            <a:ext cx="2057400" cy="106680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667000" y="1489504"/>
            <a:ext cx="1447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 smtClean="0">
                <a:solidFill>
                  <a:prstClr val="black"/>
                </a:solidFill>
              </a:rPr>
              <a:t>IOT/WSN  Devices</a:t>
            </a:r>
            <a:endParaRPr lang="en-US" sz="2400" b="1" i="1" dirty="0">
              <a:solidFill>
                <a:prstClr val="black"/>
              </a:solidFill>
            </a:endParaRPr>
          </a:p>
        </p:txBody>
      </p:sp>
      <p:sp>
        <p:nvSpPr>
          <p:cNvPr id="4" name="Curved Left Arrow 3"/>
          <p:cNvSpPr/>
          <p:nvPr/>
        </p:nvSpPr>
        <p:spPr>
          <a:xfrm rot="12089500">
            <a:off x="1814509" y="1871838"/>
            <a:ext cx="506731" cy="1411446"/>
          </a:xfrm>
          <a:prstGeom prst="curvedLef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Curved Left Arrow 6"/>
          <p:cNvSpPr/>
          <p:nvPr/>
        </p:nvSpPr>
        <p:spPr>
          <a:xfrm rot="17548324">
            <a:off x="5581277" y="324428"/>
            <a:ext cx="784447" cy="3203576"/>
          </a:xfrm>
          <a:prstGeom prst="curvedLef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9" name="Cloud 8"/>
          <p:cNvSpPr/>
          <p:nvPr/>
        </p:nvSpPr>
        <p:spPr>
          <a:xfrm>
            <a:off x="4624686" y="1905000"/>
            <a:ext cx="4138314" cy="3429000"/>
          </a:xfrm>
          <a:prstGeom prst="cloud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10" name="Picture 9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4648200"/>
            <a:ext cx="2819400" cy="15668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Bent-Up Arrow 11"/>
          <p:cNvSpPr/>
          <p:nvPr/>
        </p:nvSpPr>
        <p:spPr>
          <a:xfrm rot="5400000">
            <a:off x="2641073" y="3733800"/>
            <a:ext cx="1621623" cy="3200400"/>
          </a:xfrm>
          <a:prstGeom prst="bentUp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094519" y="4607008"/>
            <a:ext cx="255683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 smtClean="0">
                <a:solidFill>
                  <a:prstClr val="black"/>
                </a:solidFill>
              </a:rPr>
              <a:t>Continuous Performance Analysis</a:t>
            </a:r>
            <a:endParaRPr lang="en-US" sz="2800" i="1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8196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ndustrial AI in maintenance: false hopes or real achievements? - R&amp;D -  Maintworld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00" t="6460" r="5680"/>
          <a:stretch/>
        </p:blipFill>
        <p:spPr bwMode="auto">
          <a:xfrm>
            <a:off x="4740215" y="914400"/>
            <a:ext cx="4267200" cy="3214857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Preventive Maintenance Is Improved Through Predictive Analytics |  designnews.co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2401"/>
            <a:ext cx="4525992" cy="2619648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ondition Monitoring and Predictive Maintenance - Fraunhofer ITWM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4343399"/>
            <a:ext cx="5416772" cy="2362201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own Arrow 3"/>
          <p:cNvSpPr/>
          <p:nvPr/>
        </p:nvSpPr>
        <p:spPr>
          <a:xfrm>
            <a:off x="2667000" y="2667001"/>
            <a:ext cx="990600" cy="1820300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What is the difference between AI/ML/DL? - human-centered.ai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8510" y="4343399"/>
            <a:ext cx="3618905" cy="2240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Down Arrow 6"/>
          <p:cNvSpPr/>
          <p:nvPr/>
        </p:nvSpPr>
        <p:spPr>
          <a:xfrm>
            <a:off x="7924800" y="2720419"/>
            <a:ext cx="990600" cy="1820300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996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28600" y="228600"/>
            <a:ext cx="3352800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b="1" i="1" dirty="0" smtClean="0"/>
              <a:t>Mechanical</a:t>
            </a:r>
            <a:r>
              <a:rPr lang="en-US" dirty="0" smtClean="0"/>
              <a:t>/ </a:t>
            </a:r>
            <a:r>
              <a:rPr lang="en-US" dirty="0" err="1" smtClean="0"/>
              <a:t>Roto</a:t>
            </a:r>
            <a:r>
              <a:rPr lang="en-US" dirty="0" smtClean="0"/>
              <a:t>-Dynamic Eqpt</a:t>
            </a:r>
            <a:endParaRPr lang="en-US" dirty="0"/>
          </a:p>
        </p:txBody>
      </p:sp>
      <p:pic>
        <p:nvPicPr>
          <p:cNvPr id="5" name="Picture 2" descr="Understanding How Centrifugal Pumps Work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03" r="9594"/>
          <a:stretch/>
        </p:blipFill>
        <p:spPr bwMode="auto">
          <a:xfrm>
            <a:off x="145212" y="685799"/>
            <a:ext cx="2907101" cy="2103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How to Read a Centrifugal Pump Curve: The Basics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64" t="12318" r="264" b="1508"/>
          <a:stretch/>
        </p:blipFill>
        <p:spPr bwMode="auto">
          <a:xfrm>
            <a:off x="3086818" y="701618"/>
            <a:ext cx="2815860" cy="1905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23" t="3396" r="7810" b="3618"/>
          <a:stretch/>
        </p:blipFill>
        <p:spPr bwMode="auto">
          <a:xfrm>
            <a:off x="228600" y="4307858"/>
            <a:ext cx="3043898" cy="18455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2" descr="Reaction forces from couplings: How to prevent or mitigate?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71" t="11558" r="6121" b="5691"/>
          <a:stretch/>
        </p:blipFill>
        <p:spPr bwMode="auto">
          <a:xfrm>
            <a:off x="3429000" y="4267200"/>
            <a:ext cx="3429000" cy="1708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Guide to Vertical Turbine Pumps for Industries| Best Vertical Sump Pump  Manufacturers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197"/>
          <a:stretch/>
        </p:blipFill>
        <p:spPr bwMode="auto">
          <a:xfrm>
            <a:off x="5868773" y="244417"/>
            <a:ext cx="1819301" cy="2103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Spansen: Now, December 2021 - India's Prototype Fast Breeder Reactor [PFBR]  To Go Critical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34" r="41398"/>
          <a:stretch/>
        </p:blipFill>
        <p:spPr bwMode="auto">
          <a:xfrm>
            <a:off x="7615593" y="3200400"/>
            <a:ext cx="1372360" cy="3451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Vertical Pump Ranges brochure PDF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5529" y="76037"/>
            <a:ext cx="1196564" cy="3156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22 Basic Pump Facts You Should Know | Pumps &amp; Systems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2625310"/>
            <a:ext cx="2133600" cy="1737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Useful information on centrifugal pumps"/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41"/>
          <a:stretch/>
        </p:blipFill>
        <p:spPr bwMode="auto">
          <a:xfrm>
            <a:off x="156713" y="2534423"/>
            <a:ext cx="3500887" cy="1896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Vertical Pump Coupling - Rigid by CouplingCorp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4099" y="2476224"/>
            <a:ext cx="1448648" cy="1918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158495" y="6248400"/>
            <a:ext cx="6851905" cy="523220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 lvl="1"/>
            <a:r>
              <a:rPr lang="en-US" sz="1400" b="1" i="1" dirty="0" err="1" smtClean="0">
                <a:solidFill>
                  <a:prstClr val="black"/>
                </a:solidFill>
              </a:rPr>
              <a:t>Roto</a:t>
            </a:r>
            <a:r>
              <a:rPr lang="en-US" sz="1400" b="1" i="1" dirty="0" smtClean="0">
                <a:solidFill>
                  <a:prstClr val="black"/>
                </a:solidFill>
              </a:rPr>
              <a:t>-Dynamic </a:t>
            </a:r>
            <a:r>
              <a:rPr lang="en-US" sz="1400" b="1" i="1" dirty="0">
                <a:solidFill>
                  <a:prstClr val="black"/>
                </a:solidFill>
              </a:rPr>
              <a:t>Eqpt </a:t>
            </a:r>
            <a:r>
              <a:rPr lang="en-US" sz="1400" b="1" i="1" dirty="0" smtClean="0">
                <a:solidFill>
                  <a:prstClr val="black"/>
                </a:solidFill>
              </a:rPr>
              <a:t> --- (</a:t>
            </a:r>
            <a:r>
              <a:rPr lang="en-US" sz="1400" b="1" dirty="0" smtClean="0">
                <a:solidFill>
                  <a:srgbClr val="0070C0"/>
                </a:solidFill>
              </a:rPr>
              <a:t>I/P-O/P) </a:t>
            </a:r>
            <a:r>
              <a:rPr lang="en-US" sz="1400" b="1" i="1" dirty="0" smtClean="0">
                <a:solidFill>
                  <a:srgbClr val="0070C0"/>
                </a:solidFill>
              </a:rPr>
              <a:t> </a:t>
            </a:r>
            <a:r>
              <a:rPr lang="en-US" sz="1400" b="1" i="1" dirty="0">
                <a:solidFill>
                  <a:srgbClr val="0070C0"/>
                </a:solidFill>
              </a:rPr>
              <a:t>ODE/PDE Models, Eigen-structures of  Shafts </a:t>
            </a:r>
            <a:r>
              <a:rPr lang="en-US" sz="1400" b="1" i="1" dirty="0" smtClean="0">
                <a:solidFill>
                  <a:srgbClr val="0070C0"/>
                </a:solidFill>
              </a:rPr>
              <a:t>, Thrust/Radial Bearing Models, Hydro-Dynamic </a:t>
            </a:r>
            <a:r>
              <a:rPr lang="en-US" sz="1400" b="1" i="1" dirty="0">
                <a:solidFill>
                  <a:srgbClr val="0070C0"/>
                </a:solidFill>
              </a:rPr>
              <a:t>&amp; Hydro-Static  Bearing </a:t>
            </a:r>
            <a:r>
              <a:rPr lang="en-US" sz="1400" b="1" i="1" dirty="0" smtClean="0">
                <a:solidFill>
                  <a:srgbClr val="0070C0"/>
                </a:solidFill>
              </a:rPr>
              <a:t>Models </a:t>
            </a:r>
            <a:endParaRPr lang="en-US" sz="1400" b="1" i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6372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All About Shell And Tube Heat Exchangers - What You Need To Know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376" y="601142"/>
            <a:ext cx="5375723" cy="2049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Shell &amp; Tube Heat Exchanger Types - EnggCyclopedia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56" t="19918" r="6948"/>
          <a:stretch/>
        </p:blipFill>
        <p:spPr bwMode="auto">
          <a:xfrm>
            <a:off x="533400" y="2895600"/>
            <a:ext cx="4156493" cy="1638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Shell and Tube Heat Exchanger basics explained - YouTube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835"/>
          <a:stretch/>
        </p:blipFill>
        <p:spPr bwMode="auto">
          <a:xfrm>
            <a:off x="79681" y="4765958"/>
            <a:ext cx="5448418" cy="1782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U Tube Bundle Heat Exchangers - China Heat Exchangers and U Tube Bundle  Heat Exchangers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0389" y="3145857"/>
            <a:ext cx="2549943" cy="1912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Significance and Guide to Heat Exchanger Tubes Guide To Heat Exchanger Tubes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0389" y="5029220"/>
            <a:ext cx="2549943" cy="1688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102680" y="152400"/>
            <a:ext cx="2716720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b="1" i="1" dirty="0" smtClean="0"/>
              <a:t>Mechanical</a:t>
            </a:r>
            <a:r>
              <a:rPr lang="en-US" dirty="0" smtClean="0"/>
              <a:t>/ Process Eqpt. </a:t>
            </a:r>
            <a:endParaRPr lang="en-US" dirty="0"/>
          </a:p>
        </p:txBody>
      </p:sp>
      <p:pic>
        <p:nvPicPr>
          <p:cNvPr id="11" name="Picture 2" descr="Shell and Tube Heat Exchangers - WCRHX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91" r="4944"/>
          <a:stretch/>
        </p:blipFill>
        <p:spPr bwMode="auto">
          <a:xfrm rot="15530946">
            <a:off x="4267297" y="3492648"/>
            <a:ext cx="2238989" cy="1374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Basic Feedback Control Principles | Closed-loop Control Systems | Textbook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12" r="4566" b="4481"/>
          <a:stretch/>
        </p:blipFill>
        <p:spPr bwMode="auto">
          <a:xfrm>
            <a:off x="5530979" y="142024"/>
            <a:ext cx="3232031" cy="3044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3200400" y="6300482"/>
            <a:ext cx="3657183" cy="461665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en-US" sz="1600" b="1" i="1" dirty="0" smtClean="0">
                <a:solidFill>
                  <a:srgbClr val="0070C0"/>
                </a:solidFill>
              </a:rPr>
              <a:t>Heat </a:t>
            </a:r>
            <a:r>
              <a:rPr lang="en-US" sz="1600" b="1" i="1" dirty="0">
                <a:solidFill>
                  <a:srgbClr val="0070C0"/>
                </a:solidFill>
              </a:rPr>
              <a:t>&amp; Mass Transfer Models</a:t>
            </a:r>
          </a:p>
        </p:txBody>
      </p:sp>
    </p:spTree>
    <p:extLst>
      <p:ext uri="{BB962C8B-B14F-4D97-AF65-F5344CB8AC3E}">
        <p14:creationId xmlns:p14="http://schemas.microsoft.com/office/powerpoint/2010/main" val="2277717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2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2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2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2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2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2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0" name="Picture 10" descr="Plate Heat Exchangers: Components, Types, Applications and Advantages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66" t="11961" r="3962" b="8602"/>
          <a:stretch/>
        </p:blipFill>
        <p:spPr bwMode="auto">
          <a:xfrm>
            <a:off x="155575" y="563861"/>
            <a:ext cx="3429000" cy="2635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2" name="Picture 12" descr="Plate Heat Exchanger (PHE) Explained - saVRee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5" t="5358" r="2536" b="3886"/>
          <a:stretch/>
        </p:blipFill>
        <p:spPr bwMode="auto">
          <a:xfrm>
            <a:off x="6180826" y="558108"/>
            <a:ext cx="2743200" cy="238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14" descr="Schematic of a plate heat exchanger [47]. | Download Scientific Diagram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pic>
        <p:nvPicPr>
          <p:cNvPr id="10255" name="Picture 1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2" y="2097223"/>
            <a:ext cx="3564147" cy="18091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57" name="Picture 17" descr="All About Plate Heat Exchangers - What You Need To Know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2" y="4541194"/>
            <a:ext cx="4352925" cy="1579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9" name="Picture 19" descr="551 Plate Heat Exchanger Images, Stock Photos &amp; Vectors | Shutterstock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9" r="16025" b="5828"/>
          <a:stretch/>
        </p:blipFill>
        <p:spPr bwMode="auto">
          <a:xfrm>
            <a:off x="5638800" y="4030817"/>
            <a:ext cx="3276600" cy="2674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02680" y="152400"/>
            <a:ext cx="2716720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b="1" i="1" dirty="0" smtClean="0"/>
              <a:t>Mechanical</a:t>
            </a:r>
            <a:r>
              <a:rPr lang="en-US" dirty="0" smtClean="0"/>
              <a:t>/ Process Eqpt. 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461040" y="6140956"/>
            <a:ext cx="3657183" cy="461665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en-US" sz="1600" b="1" i="1" dirty="0" smtClean="0">
                <a:solidFill>
                  <a:srgbClr val="0070C0"/>
                </a:solidFill>
              </a:rPr>
              <a:t>Heat </a:t>
            </a:r>
            <a:r>
              <a:rPr lang="en-US" sz="1600" b="1" i="1" dirty="0">
                <a:solidFill>
                  <a:srgbClr val="0070C0"/>
                </a:solidFill>
              </a:rPr>
              <a:t>&amp; Mass Transfer Models</a:t>
            </a:r>
          </a:p>
        </p:txBody>
      </p:sp>
    </p:spTree>
    <p:extLst>
      <p:ext uri="{BB962C8B-B14F-4D97-AF65-F5344CB8AC3E}">
        <p14:creationId xmlns:p14="http://schemas.microsoft.com/office/powerpoint/2010/main" val="4282089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2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2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2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2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2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2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The Best Pipe Support Advice You're Not Taki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1" y="609605"/>
            <a:ext cx="3659690" cy="2133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Pipe Shoes and Pipe Guides | Piping Technology &amp; Products, Inc.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470"/>
          <a:stretch/>
        </p:blipFill>
        <p:spPr bwMode="auto">
          <a:xfrm>
            <a:off x="4038602" y="228600"/>
            <a:ext cx="2465007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 descr="PIPE SUPPORTS - OIL &amp; GAS PROFESSIONAL - YouTube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2" t="34068" r="3302" b="4045"/>
          <a:stretch/>
        </p:blipFill>
        <p:spPr bwMode="auto">
          <a:xfrm>
            <a:off x="201283" y="4038601"/>
            <a:ext cx="7139796" cy="2661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2" name="Picture 8" descr="Heavy Duty Alloy Steel Pipe Clamp | Rilco Manufacturing Company, Inc.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2888" y="4037162"/>
            <a:ext cx="2148187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4" name="Picture 10" descr="Pipe Support - YouTube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53" t="2793" r="10904" b="11550"/>
          <a:stretch/>
        </p:blipFill>
        <p:spPr bwMode="auto">
          <a:xfrm>
            <a:off x="5562601" y="2004204"/>
            <a:ext cx="3359444" cy="1953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28600" y="152400"/>
            <a:ext cx="2438400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b="1" i="1" dirty="0" smtClean="0"/>
              <a:t>Mechanical</a:t>
            </a:r>
            <a:r>
              <a:rPr lang="en-US" dirty="0" smtClean="0"/>
              <a:t>/ Piping 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76200" y="3013502"/>
            <a:ext cx="6553200" cy="461665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en-US" sz="1600" b="1" i="1" dirty="0">
                <a:solidFill>
                  <a:prstClr val="black"/>
                </a:solidFill>
              </a:rPr>
              <a:t>Piping </a:t>
            </a:r>
            <a:r>
              <a:rPr lang="en-US" sz="1600" b="1" i="1" dirty="0" smtClean="0">
                <a:solidFill>
                  <a:prstClr val="black"/>
                </a:solidFill>
              </a:rPr>
              <a:t> ---    </a:t>
            </a:r>
            <a:r>
              <a:rPr lang="en-US" sz="1600" b="1" i="1" dirty="0">
                <a:solidFill>
                  <a:srgbClr val="0070C0"/>
                </a:solidFill>
              </a:rPr>
              <a:t>N/W Models, Thermal Expansion &amp; Pipe Support Models</a:t>
            </a:r>
          </a:p>
        </p:txBody>
      </p:sp>
    </p:spTree>
    <p:extLst>
      <p:ext uri="{BB962C8B-B14F-4D97-AF65-F5344CB8AC3E}">
        <p14:creationId xmlns:p14="http://schemas.microsoft.com/office/powerpoint/2010/main" val="843519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2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2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2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2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2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2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2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2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Ion Exchange System – Hinada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4" t="3527" r="8538" b="6362"/>
          <a:stretch/>
        </p:blipFill>
        <p:spPr bwMode="auto">
          <a:xfrm>
            <a:off x="142346" y="685800"/>
            <a:ext cx="3023659" cy="1972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 descr="Ion Exchange Resin Systems - Engineered Pumping &amp; Filtration Solutions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98" r="28494"/>
          <a:stretch/>
        </p:blipFill>
        <p:spPr bwMode="auto">
          <a:xfrm>
            <a:off x="3276600" y="311187"/>
            <a:ext cx="2596551" cy="1972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Kaishan USA: Industrial Air Compressors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41" t="3302" b="5071"/>
          <a:stretch/>
        </p:blipFill>
        <p:spPr bwMode="auto">
          <a:xfrm>
            <a:off x="129406" y="4351315"/>
            <a:ext cx="3561263" cy="2285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29405" y="152400"/>
            <a:ext cx="3276599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b="1" i="1" dirty="0" smtClean="0"/>
              <a:t>Mechanical</a:t>
            </a:r>
            <a:r>
              <a:rPr lang="en-US" dirty="0" smtClean="0"/>
              <a:t>/ DGs, Process Eqpt. </a:t>
            </a:r>
            <a:endParaRPr lang="en-US" dirty="0"/>
          </a:p>
        </p:txBody>
      </p:sp>
      <p:pic>
        <p:nvPicPr>
          <p:cNvPr id="4098" name="Picture 2" descr="KROHNE Process Analytics – Conductivity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7" t="16459" r="5141" b="14747"/>
          <a:stretch/>
        </p:blipFill>
        <p:spPr bwMode="auto">
          <a:xfrm rot="3300843">
            <a:off x="2230696" y="1405444"/>
            <a:ext cx="1631388" cy="1272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ooling Water Treatment 101 - Conductivity Sensor Principle - Yamatho  Supply LLC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4" t="4696" r="1614" b="28553"/>
          <a:stretch/>
        </p:blipFill>
        <p:spPr bwMode="auto">
          <a:xfrm>
            <a:off x="142346" y="2311885"/>
            <a:ext cx="2689994" cy="1072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What is Screw Compressor? Working, Construction &amp; Diagram -  ElectricalWorkbook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1821" y="4461789"/>
            <a:ext cx="1712650" cy="1932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What are the Best Industrial Coatings for Structural Steel?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149" r="7077"/>
          <a:stretch/>
        </p:blipFill>
        <p:spPr bwMode="auto">
          <a:xfrm>
            <a:off x="6011349" y="165340"/>
            <a:ext cx="1913451" cy="1706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rime Power Diesel Generator Mtu Diesel Engine 18v2000g26f 1250kva 1000kw -  Buy 1250kva Mtu Diesel Generator,1000kw Mtu Power Genset,1250kva Soundproof  Containerized Generator Product on Alibaba.com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7" t="40894" r="3236" b="13260"/>
          <a:stretch/>
        </p:blipFill>
        <p:spPr bwMode="auto">
          <a:xfrm>
            <a:off x="5566574" y="5079520"/>
            <a:ext cx="3205494" cy="1577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094751" y="4561586"/>
            <a:ext cx="3900649" cy="52322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1400" b="1" i="1" dirty="0" smtClean="0"/>
              <a:t>IC Engine Models, Heat-Transfer with JCW of DGs, Synchronous Gen. D-Q Axis Models</a:t>
            </a:r>
            <a:endParaRPr lang="en-US" sz="1400" b="1" i="1" dirty="0"/>
          </a:p>
        </p:txBody>
      </p:sp>
      <p:sp>
        <p:nvSpPr>
          <p:cNvPr id="5" name="TextBox 4"/>
          <p:cNvSpPr txBox="1"/>
          <p:nvPr/>
        </p:nvSpPr>
        <p:spPr>
          <a:xfrm>
            <a:off x="341069" y="3645790"/>
            <a:ext cx="2853274" cy="58477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1600" b="1" i="1" dirty="0" smtClean="0"/>
              <a:t>Air Compressor Eqpt. Models, Inter-cooler Models, etc. </a:t>
            </a:r>
            <a:endParaRPr lang="en-US" sz="1600" b="1" i="1" dirty="0"/>
          </a:p>
        </p:txBody>
      </p:sp>
      <p:sp>
        <p:nvSpPr>
          <p:cNvPr id="7" name="TextBox 6"/>
          <p:cNvSpPr txBox="1"/>
          <p:nvPr/>
        </p:nvSpPr>
        <p:spPr>
          <a:xfrm>
            <a:off x="1767704" y="609600"/>
            <a:ext cx="3416457" cy="30777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1400" b="1" i="1" dirty="0" smtClean="0"/>
              <a:t>Electro-Chemistry, Ion-X Models, pH, K, etc. </a:t>
            </a:r>
            <a:endParaRPr lang="en-US" sz="1400" b="1" i="1" dirty="0"/>
          </a:p>
        </p:txBody>
      </p:sp>
      <p:sp>
        <p:nvSpPr>
          <p:cNvPr id="8" name="TextBox 7"/>
          <p:cNvSpPr txBox="1"/>
          <p:nvPr/>
        </p:nvSpPr>
        <p:spPr>
          <a:xfrm>
            <a:off x="7010400" y="1447800"/>
            <a:ext cx="1828800" cy="338554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1600" b="1" i="1" dirty="0" smtClean="0"/>
              <a:t>Corrosion Models</a:t>
            </a:r>
            <a:endParaRPr lang="en-US" sz="1600" b="1" i="1" dirty="0"/>
          </a:p>
        </p:txBody>
      </p:sp>
      <p:pic>
        <p:nvPicPr>
          <p:cNvPr id="9" name="Picture 2" descr="Steam Turbine - VibraVista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748" y="1931028"/>
            <a:ext cx="5570080" cy="2671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5280137" y="2369344"/>
            <a:ext cx="1904999" cy="307777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400" b="1" i="1" dirty="0" smtClean="0"/>
              <a:t>Turbo-</a:t>
            </a:r>
            <a:r>
              <a:rPr lang="en-US" sz="1400" b="1" i="1" dirty="0" err="1" smtClean="0"/>
              <a:t>Visory</a:t>
            </a:r>
            <a:r>
              <a:rPr lang="en-US" sz="1400" b="1" i="1" dirty="0" smtClean="0"/>
              <a:t> Systems</a:t>
            </a:r>
            <a:endParaRPr lang="en-US" sz="1400" b="1" i="1" dirty="0"/>
          </a:p>
        </p:txBody>
      </p:sp>
    </p:spTree>
    <p:extLst>
      <p:ext uri="{BB962C8B-B14F-4D97-AF65-F5344CB8AC3E}">
        <p14:creationId xmlns:p14="http://schemas.microsoft.com/office/powerpoint/2010/main" val="2062221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3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3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3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3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7" grpId="0" animBg="1"/>
      <p:bldP spid="8" grpId="0" animBg="1"/>
      <p:bldP spid="1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Induction Motor Working Principle- Single Phase and Three Phase Induction  Motor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6" r="4846" b="40105"/>
          <a:stretch/>
        </p:blipFill>
        <p:spPr bwMode="auto">
          <a:xfrm rot="549615">
            <a:off x="5182810" y="1584829"/>
            <a:ext cx="3766170" cy="162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Types and Amazing Applications of Induction Motor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95" t="9869" r="7569" b="12438"/>
          <a:stretch/>
        </p:blipFill>
        <p:spPr bwMode="auto">
          <a:xfrm>
            <a:off x="6925495" y="173278"/>
            <a:ext cx="1986120" cy="1188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nduction motor - Wikipedi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9159" y="149887"/>
            <a:ext cx="1676400" cy="1267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57016" y="99017"/>
            <a:ext cx="5176987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b="1" i="1" dirty="0" smtClean="0"/>
              <a:t>Electrical,</a:t>
            </a:r>
            <a:r>
              <a:rPr lang="en-US" dirty="0" smtClean="0"/>
              <a:t> Power Supplies/VFDs, Power Devices, etc.  </a:t>
            </a:r>
            <a:endParaRPr lang="en-US" dirty="0"/>
          </a:p>
        </p:txBody>
      </p:sp>
      <p:sp>
        <p:nvSpPr>
          <p:cNvPr id="2" name="AutoShape 2" descr="Power Supply - an overview | ScienceDirect Topic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1" name="Picture 7" descr="Switch Mode Power Supply and Switching Regulator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3772" y="783566"/>
            <a:ext cx="2702794" cy="1385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Designing Power Supply Circuit | SpringerLink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211" y="589667"/>
            <a:ext cx="2133597" cy="827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21" y="2482262"/>
            <a:ext cx="5115385" cy="20025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2" name="Picture 8" descr="What is the Variable Frequency Drive (VFD)? - Metalphoto Of Cincinnati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410" y="4780913"/>
            <a:ext cx="3429759" cy="1792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5105399"/>
            <a:ext cx="11430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00"/>
          <a:stretch/>
        </p:blipFill>
        <p:spPr bwMode="auto">
          <a:xfrm>
            <a:off x="4323717" y="2286000"/>
            <a:ext cx="1500988" cy="160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4" descr="Power Transformers: Types, Uses, Features and Benefits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2" t="14167" r="6239" b="9592"/>
          <a:stretch/>
        </p:blipFill>
        <p:spPr bwMode="auto">
          <a:xfrm>
            <a:off x="5156885" y="4433813"/>
            <a:ext cx="3595629" cy="2281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9090" y="2894757"/>
            <a:ext cx="2233612" cy="15562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2362200" y="4433813"/>
            <a:ext cx="4236865" cy="338554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en-US" sz="1600" b="1" i="1" dirty="0">
                <a:solidFill>
                  <a:srgbClr val="0070C0"/>
                </a:solidFill>
              </a:rPr>
              <a:t>Transfer Fn., State-space, Freq. Domain Models </a:t>
            </a:r>
            <a:endParaRPr lang="en-US" sz="1600" b="1" i="1" dirty="0"/>
          </a:p>
        </p:txBody>
      </p:sp>
      <p:sp>
        <p:nvSpPr>
          <p:cNvPr id="8" name="Rectangle 7"/>
          <p:cNvSpPr/>
          <p:nvPr/>
        </p:nvSpPr>
        <p:spPr>
          <a:xfrm>
            <a:off x="6224789" y="1263356"/>
            <a:ext cx="2686826" cy="307777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en-US" sz="1400" b="1" i="1" dirty="0">
                <a:solidFill>
                  <a:srgbClr val="0070C0"/>
                </a:solidFill>
              </a:rPr>
              <a:t>D-Q Axes Framework/State-Space</a:t>
            </a:r>
            <a:endParaRPr lang="en-US" sz="1400" b="1" i="1" dirty="0"/>
          </a:p>
        </p:txBody>
      </p:sp>
    </p:spTree>
    <p:extLst>
      <p:ext uri="{BB962C8B-B14F-4D97-AF65-F5344CB8AC3E}">
        <p14:creationId xmlns:p14="http://schemas.microsoft.com/office/powerpoint/2010/main" val="3541242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A medium voltage switchgear panel. | Download Scientific Diagra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1" y="3453442"/>
            <a:ext cx="4135052" cy="326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What is Switchgear | Digital Features | Components and Classificat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211" y="455844"/>
            <a:ext cx="4724400" cy="4307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5" t="3627" r="2448" b="2717"/>
          <a:stretch/>
        </p:blipFill>
        <p:spPr bwMode="auto">
          <a:xfrm>
            <a:off x="5181602" y="123646"/>
            <a:ext cx="3571461" cy="33039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0" t="27780"/>
          <a:stretch/>
        </p:blipFill>
        <p:spPr bwMode="auto">
          <a:xfrm>
            <a:off x="145211" y="4909244"/>
            <a:ext cx="4572000" cy="1810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905001" y="117290"/>
            <a:ext cx="3733800" cy="338554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600" b="1" i="1" dirty="0" smtClean="0"/>
              <a:t>Electrical,</a:t>
            </a:r>
            <a:r>
              <a:rPr lang="en-US" sz="1600" dirty="0" smtClean="0"/>
              <a:t> Switchgear &amp; Protection Relays  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4648200" y="6418149"/>
            <a:ext cx="4236865" cy="338554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en-US" sz="1600" b="1" i="1" dirty="0">
                <a:solidFill>
                  <a:srgbClr val="0070C0"/>
                </a:solidFill>
              </a:rPr>
              <a:t>Transfer Fn., State-space, Freq. Domain Models </a:t>
            </a:r>
            <a:endParaRPr lang="en-US" sz="1600" b="1" i="1" dirty="0"/>
          </a:p>
        </p:txBody>
      </p:sp>
    </p:spTree>
    <p:extLst>
      <p:ext uri="{BB962C8B-B14F-4D97-AF65-F5344CB8AC3E}">
        <p14:creationId xmlns:p14="http://schemas.microsoft.com/office/powerpoint/2010/main" val="2048299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4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5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6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7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8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1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5477</TotalTime>
  <Words>631</Words>
  <Application>Microsoft Office PowerPoint</Application>
  <PresentationFormat>On-screen Show (4:3)</PresentationFormat>
  <Paragraphs>112</Paragraphs>
  <Slides>23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10</vt:i4>
      </vt:variant>
      <vt:variant>
        <vt:lpstr>Slide Titles</vt:lpstr>
      </vt:variant>
      <vt:variant>
        <vt:i4>23</vt:i4>
      </vt:variant>
    </vt:vector>
  </HeadingPairs>
  <TitlesOfParts>
    <vt:vector size="33" baseType="lpstr">
      <vt:lpstr>Office Theme</vt:lpstr>
      <vt:lpstr>4_Office Theme</vt:lpstr>
      <vt:lpstr>5_Office Theme</vt:lpstr>
      <vt:lpstr>6_Office Theme</vt:lpstr>
      <vt:lpstr>7_Office Theme</vt:lpstr>
      <vt:lpstr>2_Office Theme</vt:lpstr>
      <vt:lpstr>3_Office Theme</vt:lpstr>
      <vt:lpstr>8_Office Theme</vt:lpstr>
      <vt:lpstr>12_Office Theme</vt:lpstr>
      <vt:lpstr>1_Office Theme</vt:lpstr>
      <vt:lpstr>Acknowledgement Internet Images, available  in Public Domain, have been used in many Slides of this Presentation. Some of the Images have also been Modified/Superimposed. Used only for Academic Purpose/Understanding.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Measurement Uncertainty, Errors &amp; Estimation and EMI Aspects </vt:lpstr>
      <vt:lpstr>Integrated Sensing &amp; Smart  Control Concepts for  Systems, Structures &amp; Equipment/Component (SSE/SSC)</vt:lpstr>
      <vt:lpstr>PowerPoint Presentation</vt:lpstr>
      <vt:lpstr>PowerPoint Presentation</vt:lpstr>
      <vt:lpstr>PowerPoint Presentation</vt:lpstr>
      <vt:lpstr>Digital Twins for Equipment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CMD</dc:creator>
  <cp:lastModifiedBy>K Roy</cp:lastModifiedBy>
  <cp:revision>575</cp:revision>
  <dcterms:created xsi:type="dcterms:W3CDTF">2020-01-04T10:26:53Z</dcterms:created>
  <dcterms:modified xsi:type="dcterms:W3CDTF">2023-04-27T14:10:23Z</dcterms:modified>
</cp:coreProperties>
</file>